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31" r:id="rId2"/>
    <p:sldId id="339" r:id="rId3"/>
    <p:sldId id="284" r:id="rId4"/>
    <p:sldId id="353" r:id="rId5"/>
    <p:sldId id="363" r:id="rId6"/>
    <p:sldId id="280" r:id="rId7"/>
    <p:sldId id="362" r:id="rId8"/>
    <p:sldId id="290" r:id="rId9"/>
    <p:sldId id="355" r:id="rId10"/>
    <p:sldId id="361" r:id="rId11"/>
    <p:sldId id="358" r:id="rId12"/>
    <p:sldId id="365" r:id="rId13"/>
    <p:sldId id="356" r:id="rId14"/>
    <p:sldId id="354" r:id="rId15"/>
    <p:sldId id="278" r:id="rId16"/>
    <p:sldId id="296" r:id="rId17"/>
    <p:sldId id="366" r:id="rId18"/>
    <p:sldId id="357" r:id="rId19"/>
    <p:sldId id="419" r:id="rId20"/>
    <p:sldId id="430" r:id="rId21"/>
    <p:sldId id="414" r:id="rId22"/>
    <p:sldId id="439" r:id="rId23"/>
    <p:sldId id="421" r:id="rId24"/>
    <p:sldId id="422" r:id="rId25"/>
    <p:sldId id="428" r:id="rId26"/>
    <p:sldId id="425" r:id="rId27"/>
    <p:sldId id="440" r:id="rId28"/>
    <p:sldId id="384" r:id="rId2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3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8006-77D4-49B4-BBAB-328C1B61546C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CDF7-C1F8-43A4-BF4D-05530F09A6C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88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15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38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7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59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661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3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55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5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20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3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8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0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72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8531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2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56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99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5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399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47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2F9A6F-E866-4BB8-832F-8FE25EABC1D3}" type="datetimeFigureOut">
              <a:rPr lang="sl-SI" smtClean="0"/>
              <a:pPr/>
              <a:t>13.11.2023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1962C-AE9D-42F0-9D8E-27620BC57B2A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5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or.europa.eu/egtc/Pages/welcome.aspx" TargetMode="External"/><Relationship Id="rId2" Type="http://schemas.openxmlformats.org/officeDocument/2006/relationships/hyperlink" Target="https://youtu.be/2FYWlKNAAC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N8w1_zv0k?start=7&amp;feature=oembed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q4ojZM45w?feature=oembed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6FE91E-6D24-4B11-A9F2-7D005992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8332"/>
            <a:ext cx="10515600" cy="410046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b="1" dirty="0">
                <a:solidFill>
                  <a:schemeClr val="tx1"/>
                </a:solidFill>
                <a:latin typeface="+mn-lt"/>
              </a:rPr>
              <a:t>Predstavitev projekta KRAS-CARSO II s poudarkom na stanju ustanavljanja </a:t>
            </a:r>
            <a:r>
              <a:rPr lang="sl-SI" sz="4000" b="1" dirty="0" err="1">
                <a:solidFill>
                  <a:schemeClr val="tx1"/>
                </a:solidFill>
                <a:latin typeface="+mn-lt"/>
              </a:rPr>
              <a:t>Geoparka</a:t>
            </a:r>
            <a:r>
              <a:rPr lang="sl-SI" sz="4000" b="1" dirty="0">
                <a:solidFill>
                  <a:schemeClr val="tx1"/>
                </a:solidFill>
                <a:latin typeface="+mn-lt"/>
              </a:rPr>
              <a:t> Kras-Carso in Evropskega združenja za teritorialno sodelovanje (EZTS Kras-Carso)  </a:t>
            </a:r>
            <a:br>
              <a:rPr lang="fr-FR" sz="3600" dirty="0">
                <a:solidFill>
                  <a:schemeClr val="tx1"/>
                </a:solidFill>
                <a:latin typeface="+mn-lt"/>
              </a:rPr>
            </a:br>
            <a:r>
              <a:rPr lang="fr-FR" sz="3600" dirty="0">
                <a:solidFill>
                  <a:schemeClr val="tx1"/>
                </a:solidFill>
                <a:latin typeface="+mn-lt"/>
              </a:rPr>
              <a:t>			 </a:t>
            </a:r>
            <a:br>
              <a:rPr lang="sl-SI" sz="3600" dirty="0">
                <a:solidFill>
                  <a:schemeClr val="tx1"/>
                </a:solidFill>
                <a:latin typeface="+mn-lt"/>
              </a:rPr>
            </a:br>
            <a:br>
              <a:rPr lang="sl-SI" sz="3600" dirty="0">
                <a:solidFill>
                  <a:schemeClr val="tx1"/>
                </a:solidFill>
                <a:latin typeface="+mn-lt"/>
              </a:rPr>
            </a:br>
            <a:r>
              <a:rPr lang="sl-SI" sz="3600" dirty="0">
                <a:solidFill>
                  <a:schemeClr val="tx1"/>
                </a:solidFill>
                <a:latin typeface="+mn-lt"/>
              </a:rPr>
              <a:t>				</a:t>
            </a:r>
            <a:r>
              <a:rPr lang="sl-SI" sz="2700" dirty="0">
                <a:solidFill>
                  <a:schemeClr val="tx1"/>
                </a:solidFill>
                <a:latin typeface="+mn-lt"/>
              </a:rPr>
              <a:t>Komen, 22.11.2023</a:t>
            </a:r>
            <a:r>
              <a:rPr lang="fr-FR" sz="3600" dirty="0">
                <a:solidFill>
                  <a:schemeClr val="tx1"/>
                </a:solidFill>
                <a:latin typeface="+mn-lt"/>
              </a:rPr>
              <a:t>		</a:t>
            </a:r>
            <a:r>
              <a:rPr lang="fr-FR" sz="3600" dirty="0">
                <a:solidFill>
                  <a:schemeClr val="tx1"/>
                </a:solidFill>
              </a:rPr>
              <a:t>		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>								</a:t>
            </a:r>
            <a:br>
              <a:rPr lang="fr-FR" sz="3600" dirty="0">
                <a:solidFill>
                  <a:schemeClr val="tx1"/>
                </a:solidFill>
              </a:rPr>
            </a:br>
            <a:endParaRPr lang="sl-SI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CB5D0491-EA39-4B4D-9FB2-7C4C200E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05" y="19966"/>
            <a:ext cx="2323203" cy="1642704"/>
          </a:xfrm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8886BD6E-074F-8FFC-B7A3-4CF7E6A7D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03" y="581435"/>
            <a:ext cx="1318660" cy="795505"/>
          </a:xfrm>
          <a:prstGeom prst="rect">
            <a:avLst/>
          </a:prstGeom>
        </p:spPr>
      </p:pic>
      <p:pic>
        <p:nvPicPr>
          <p:cNvPr id="4" name="Immagine 22">
            <a:extLst>
              <a:ext uri="{FF2B5EF4-FFF2-40B4-BE49-F238E27FC236}">
                <a16:creationId xmlns:a16="http://schemas.microsoft.com/office/drawing/2014/main" id="{E78BA8B3-910A-221A-15BF-CBE48EBD56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1" y="239461"/>
            <a:ext cx="4354907" cy="15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08" y="1136548"/>
            <a:ext cx="10320316" cy="5132729"/>
          </a:xfrm>
        </p:spPr>
        <p:txBody>
          <a:bodyPr>
            <a:normAutofit/>
          </a:bodyPr>
          <a:lstStyle/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čezmejno skupno odločanje krepi udeležbo in lastništvo čezmejnih dejavnosti. Podobno s premagovanjem ovir notranjega trga ali regionalnih razvojnih ovir zaradi obmejne lege spodbuja tudi učinkovito rabo virov in regionalni razvoj;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možnost dodajanja vsebin delovanja EZTS-ja  v primeru, da se za določeno vsebino izkazuje potreba po čezmejni koordinaciji (npr. civilna zaščita – aktualni primer s preventivo pred požari);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EZTS lahko deluje kot strateški akter, ki združuje različne dejavnosti v skupni politični pristop. Je torej sredstvo za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poglobljanje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obstoječih dejavnosti sodelovanja, ki lahko dobijo tudi dodatno potrditev;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Kot pravna oseba ponuja možnost neposrednega zaposlovanja osebja v korist vseh članov EZTS;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Instrument EZTS ustvarja preglednost in prepoznavnost dejavnosti sodelovanja. Lastnost evropskega instrumenta prispeva k prepoznavnosti in priložnosti za spodbujanje lokalnih in regionalnih interesov na ravni EU. V obratni smeri pa lahko deluje kot sredstvo za izboljšanje dostopa članov do informacij EU.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587" indent="0">
              <a:buNone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80975" indent="-179388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857075" y="433985"/>
            <a:ext cx="10477849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Koristi, ki nam jih prinaša EZTS kot upravljavec čezmejnega </a:t>
            </a:r>
            <a:r>
              <a:rPr lang="sl-SI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geoparka</a:t>
            </a:r>
            <a:endParaRPr lang="sl-SI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sz="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5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7460" cy="4023360"/>
          </a:xfrm>
        </p:spPr>
        <p:txBody>
          <a:bodyPr>
            <a:normAutofit/>
          </a:bodyPr>
          <a:lstStyle/>
          <a:p>
            <a:pPr marL="180975" indent="-17780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lahko je v vlogi upravljavskega organa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Interreg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za upravljanje z delom programa za teritorij Krasa,</a:t>
            </a:r>
          </a:p>
          <a:p>
            <a:pPr marL="180975" indent="-17780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lahko je v vlogi vmesnega organa za teritorialne investicije, </a:t>
            </a:r>
          </a:p>
          <a:p>
            <a:pPr marL="180975" indent="-17780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lahko je organ prvostopenjske kontrole programa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Interreg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sl-SI" sz="2000" dirty="0"/>
              <a:t>KORISTI - FILM O EZTS</a:t>
            </a:r>
            <a:br>
              <a:rPr lang="sl-SI" dirty="0"/>
            </a:br>
            <a:r>
              <a:rPr lang="sl-SI" sz="1800" u="sng" dirty="0">
                <a:hlinkClick r:id="rId2"/>
              </a:rPr>
              <a:t>https://youtu.be/2FYWlKNAACw</a:t>
            </a:r>
            <a:r>
              <a:rPr lang="sl-SI" sz="1800" dirty="0"/>
              <a:t>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Portal EU za EZTS-je, kjer je že 88 registriranih: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  <a:hlinkClick r:id="rId3"/>
              </a:rPr>
              <a:t>https://portal.cor.europa.eu/egtc/Pages/welcome.aspx</a:t>
            </a:r>
            <a:r>
              <a:rPr lang="sl-SI" dirty="0">
                <a:latin typeface="Trebuchet MS" panose="020B0603020202020204" pitchFamily="34" charset="0"/>
              </a:rPr>
              <a:t> 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388934" y="789718"/>
            <a:ext cx="11624152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Možnosti, ki nam jih lahko prinaša EZTS kot upravljavec čezmejnega </a:t>
            </a:r>
            <a:r>
              <a:rPr lang="sl-SI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geoparka</a:t>
            </a:r>
            <a:endParaRPr lang="sl-SI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sz="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1845734"/>
            <a:ext cx="10809790" cy="4023360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sl-SI" sz="2400" dirty="0">
                <a:latin typeface="Trebuchet MS" panose="020B0603020202020204" pitchFamily="34" charset="0"/>
              </a:rPr>
              <a:t>a) ohranjanje in varovanje geoloških in drugih naravnih virov, kulture in kulturne dediščine na območju njegovih članic s ciljem ohranjanje identitete Krasa ter izvajanja preventivnih ukrepov za zaščito pred požari v naravnem okolju;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sl-SI" sz="2400" dirty="0">
                <a:latin typeface="Trebuchet MS" panose="020B0603020202020204" pitchFamily="34" charset="0"/>
              </a:rPr>
              <a:t>b) krepitev gospodarskega razvoja območja </a:t>
            </a:r>
            <a:r>
              <a:rPr lang="sl-SI" sz="2400" dirty="0" err="1">
                <a:latin typeface="Trebuchet MS" panose="020B0603020202020204" pitchFamily="34" charset="0"/>
              </a:rPr>
              <a:t>geoparka</a:t>
            </a:r>
            <a:r>
              <a:rPr lang="sl-SI" sz="2400" dirty="0">
                <a:latin typeface="Trebuchet MS" panose="020B0603020202020204" pitchFamily="34" charset="0"/>
              </a:rPr>
              <a:t> Kras-Carso, preko trajnostnega turizma in spodbujanje procesov zelenega prehoda;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sl-SI" sz="2400" dirty="0">
                <a:latin typeface="Trebuchet MS" panose="020B0603020202020204" pitchFamily="34" charset="0"/>
              </a:rPr>
              <a:t>c) spodbujanje in podpiranje teritorialnega sodelovanja na vseh področjih, ki so vezana na čezmejni regionalni razvoj in na krepitev teritorialne, gospodarske ter socialne kohezije.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sl-SI" sz="1800" dirty="0">
              <a:latin typeface="Trebuchet MS" panose="020B0603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endParaRPr lang="sl-SI" i="1" dirty="0">
              <a:latin typeface="Trebuchet MS" panose="020B0603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388934" y="789718"/>
            <a:ext cx="11624152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V predlogu ustanovitvenih aktov EZTS zasleduje naslednje cilje: </a:t>
            </a:r>
            <a:endParaRPr lang="sl-SI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sz="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783423" y="112734"/>
            <a:ext cx="10242435" cy="63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spc="-50" dirty="0" err="1">
                <a:latin typeface="Trebuchet MS" panose="020B0603020202020204" pitchFamily="34" charset="0"/>
                <a:ea typeface="+mj-ea"/>
                <a:cs typeface="+mj-cs"/>
              </a:rPr>
              <a:t>Financiranje</a:t>
            </a:r>
            <a:r>
              <a:rPr lang="en-US" sz="2400" b="1" spc="-50" dirty="0">
                <a:latin typeface="Trebuchet MS" panose="020B0603020202020204" pitchFamily="34" charset="0"/>
                <a:ea typeface="+mj-ea"/>
                <a:cs typeface="+mj-cs"/>
              </a:rPr>
              <a:t> s </a:t>
            </a:r>
            <a:r>
              <a:rPr lang="en-US" sz="2400" b="1" spc="-50" dirty="0" err="1">
                <a:latin typeface="Trebuchet MS" panose="020B0603020202020204" pitchFamily="34" charset="0"/>
                <a:ea typeface="+mj-ea"/>
                <a:cs typeface="+mj-cs"/>
              </a:rPr>
              <a:t>strani</a:t>
            </a:r>
            <a:r>
              <a:rPr lang="en-US" sz="2400" b="1" spc="-50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spc="-50" dirty="0" err="1">
                <a:latin typeface="Trebuchet MS" panose="020B0603020202020204" pitchFamily="34" charset="0"/>
                <a:ea typeface="+mj-ea"/>
                <a:cs typeface="+mj-cs"/>
              </a:rPr>
              <a:t>občin</a:t>
            </a:r>
            <a:r>
              <a:rPr lang="en-US" sz="2400" b="1" spc="-50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spc="-50" dirty="0" err="1">
                <a:latin typeface="Trebuchet MS" panose="020B0603020202020204" pitchFamily="34" charset="0"/>
                <a:ea typeface="+mj-ea"/>
                <a:cs typeface="+mj-cs"/>
              </a:rPr>
              <a:t>ustanoviteljic</a:t>
            </a:r>
            <a:r>
              <a:rPr lang="sl-SI" sz="2400" b="1" spc="-50" dirty="0">
                <a:latin typeface="Trebuchet MS" panose="020B0603020202020204" pitchFamily="34" charset="0"/>
                <a:ea typeface="+mj-ea"/>
                <a:cs typeface="+mj-cs"/>
              </a:rPr>
              <a:t> - predlog ključa</a:t>
            </a:r>
            <a:endParaRPr lang="en-US" sz="2400" spc="-50" dirty="0">
              <a:effectLst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23" y="2173267"/>
            <a:ext cx="3688368" cy="2342366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Predlog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- po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obsegu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v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posamezni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občini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za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ita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. del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geoparka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in dogovorjen ključ med župani na slovenski strani po številu prebivalcev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ponder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70 % in površini občine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ponder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30% v posamezni občini (ker so celotne občine v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geoparku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20F3D4-F045-58CB-5A5F-4A5985FA5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01270"/>
              </p:ext>
            </p:extLst>
          </p:nvPr>
        </p:nvGraphicFramePr>
        <p:xfrm>
          <a:off x="4742017" y="1012074"/>
          <a:ext cx="6798084" cy="5007378"/>
        </p:xfrm>
        <a:graphic>
          <a:graphicData uri="http://schemas.openxmlformats.org/drawingml/2006/table">
            <a:tbl>
              <a:tblPr firstRow="1" firstCol="1" bandRow="1"/>
              <a:tblGrid>
                <a:gridCol w="3187151">
                  <a:extLst>
                    <a:ext uri="{9D8B030D-6E8A-4147-A177-3AD203B41FA5}">
                      <a16:colId xmlns:a16="http://schemas.microsoft.com/office/drawing/2014/main" val="1970834088"/>
                    </a:ext>
                  </a:extLst>
                </a:gridCol>
                <a:gridCol w="853387">
                  <a:extLst>
                    <a:ext uri="{9D8B030D-6E8A-4147-A177-3AD203B41FA5}">
                      <a16:colId xmlns:a16="http://schemas.microsoft.com/office/drawing/2014/main" val="150810873"/>
                    </a:ext>
                  </a:extLst>
                </a:gridCol>
                <a:gridCol w="853387">
                  <a:extLst>
                    <a:ext uri="{9D8B030D-6E8A-4147-A177-3AD203B41FA5}">
                      <a16:colId xmlns:a16="http://schemas.microsoft.com/office/drawing/2014/main" val="2659108831"/>
                    </a:ext>
                  </a:extLst>
                </a:gridCol>
                <a:gridCol w="1904159">
                  <a:extLst>
                    <a:ext uri="{9D8B030D-6E8A-4147-A177-3AD203B41FA5}">
                      <a16:colId xmlns:a16="http://schemas.microsoft.com/office/drawing/2014/main" val="3763687598"/>
                    </a:ext>
                  </a:extLst>
                </a:gridCol>
              </a:tblGrid>
              <a:tr h="44187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Delitev stroškov</a:t>
                      </a:r>
                      <a:endParaRPr lang="sl-SI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Glede na površino </a:t>
                      </a:r>
                      <a:r>
                        <a:rPr lang="sl-SI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geoparka</a:t>
                      </a:r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 občini(%)</a:t>
                      </a:r>
                      <a:endParaRPr lang="sl-SI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Znesek sofinanciranja (€)</a:t>
                      </a:r>
                      <a:endParaRPr lang="sl-SI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755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1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Občine (Italija)- 50%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49444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Monfalcone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</a:t>
                      </a:r>
                      <a:endParaRPr lang="sl-SI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08994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Ronchi dei Legionari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10781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Duino Aurisina - Devin Nabrežina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21,0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92624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Doberdo' del Lago - Doberdob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12,7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78039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 Pier d'Isonzo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66350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Fogliano Redipuglia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512475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Sagrado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</a:t>
                      </a:r>
                      <a:endParaRPr lang="sl-SI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614004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Savogna d'Isonzo - Sovodnje ob Soči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20129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Sgonico - Zgonik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085916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Trieste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23,2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084173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Monrupino - Repentabor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55024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 Dorligo della Valle - Dolina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056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1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Občine (Slovenija)-50%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površino občin 30%)</a:t>
                      </a:r>
                      <a:endParaRPr lang="sl-SI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prebivalci  70% </a:t>
                      </a:r>
                      <a:endParaRPr lang="sl-SI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99701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Sežana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15332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Miren- Kostanjevica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489319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Hrpelje- Kozina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562417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Divača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61317"/>
                  </a:ext>
                </a:extLst>
              </a:tr>
              <a:tr h="23115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Komen</a:t>
                      </a:r>
                      <a:endParaRPr lang="sl-SI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l-S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2213" marR="52213" marT="11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6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9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čezmejni upravljavski načrt;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aplikacija za vključitev v UNESCO globalno mrežo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geoparkov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z namenom, da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postane UNESCO globalni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geopark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Kras-Carso;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nov čezmejni turistični produkt;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skupni produkti (izobraževalni in turistični).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897622" y="465588"/>
            <a:ext cx="1047784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dirty="0">
                <a:latin typeface="Trebuchet MS" panose="020B0603020202020204" pitchFamily="34" charset="0"/>
                <a:ea typeface="Calibri" panose="020F0502020204030204" pitchFamily="34" charset="0"/>
              </a:rPr>
              <a:t>P</a:t>
            </a:r>
            <a:r>
              <a:rPr lang="sl-SI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rogram sodelovanja </a:t>
            </a:r>
            <a:r>
              <a:rPr lang="sl-SI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Interreg</a:t>
            </a:r>
            <a:r>
              <a:rPr lang="sl-SI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V-A Italija - Slovenija 2014-2020</a:t>
            </a:r>
          </a:p>
          <a:p>
            <a:pPr>
              <a:spcBef>
                <a:spcPts val="500"/>
              </a:spcBef>
              <a:defRPr/>
            </a:pP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Rezultati projekta </a:t>
            </a:r>
            <a:r>
              <a:rPr lang="sl-SI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GeoKarst</a:t>
            </a: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- podlaga za delovanje EZTS</a:t>
            </a:r>
            <a:endParaRPr lang="sl-SI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sz="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0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A96B703-AC0B-4C45-BBAA-EE4E3A9EF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89632" cy="132387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FCB22B-7999-4E1A-B469-4786F8CC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24" y="155688"/>
            <a:ext cx="554472" cy="248313"/>
          </a:xfrm>
          <a:prstGeom prst="rect">
            <a:avLst/>
          </a:prstGeom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E11A3F34-FA54-45B2-87E1-400084AF5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510364"/>
              </p:ext>
            </p:extLst>
          </p:nvPr>
        </p:nvGraphicFramePr>
        <p:xfrm>
          <a:off x="2004254" y="583622"/>
          <a:ext cx="845573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735">
                  <a:extLst>
                    <a:ext uri="{9D8B030D-6E8A-4147-A177-3AD203B41FA5}">
                      <a16:colId xmlns:a16="http://schemas.microsoft.com/office/drawing/2014/main" val="445730102"/>
                    </a:ext>
                  </a:extLst>
                </a:gridCol>
              </a:tblGrid>
              <a:tr h="715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Ustanovitev EZTS v Sloveniji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sl-SI" sz="18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1307"/>
                  </a:ext>
                </a:extLst>
              </a:tr>
            </a:tbl>
          </a:graphicData>
        </a:graphic>
      </p:graphicFrame>
      <p:grpSp>
        <p:nvGrpSpPr>
          <p:cNvPr id="6" name="Skupina 5">
            <a:extLst>
              <a:ext uri="{FF2B5EF4-FFF2-40B4-BE49-F238E27FC236}">
                <a16:creationId xmlns:a16="http://schemas.microsoft.com/office/drawing/2014/main" id="{C4A6F5E5-57E8-4B81-8BEF-AF80F0CA2443}"/>
              </a:ext>
            </a:extLst>
          </p:cNvPr>
          <p:cNvGrpSpPr/>
          <p:nvPr/>
        </p:nvGrpSpPr>
        <p:grpSpPr>
          <a:xfrm>
            <a:off x="9030198" y="155688"/>
            <a:ext cx="2959298" cy="323676"/>
            <a:chOff x="9030198" y="155688"/>
            <a:chExt cx="2959298" cy="323676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C307B876-B3B1-4994-A6AE-BABDB7A48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024" y="155688"/>
              <a:ext cx="554472" cy="248313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9EE1FCF-1982-42A4-A24D-87D5804E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198" y="227364"/>
              <a:ext cx="410143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AC5C5014-CA9D-4752-8D51-E0B03EC3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37222" y="227364"/>
              <a:ext cx="713357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lika 9" descr="Geoloski Zavod Slovenije (GeoZS) – Robominers">
              <a:extLst>
                <a:ext uri="{FF2B5EF4-FFF2-40B4-BE49-F238E27FC236}">
                  <a16:creationId xmlns:a16="http://schemas.microsoft.com/office/drawing/2014/main" id="{43E95369-CEC1-4DD4-9A57-9B444E12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242" y="19136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lika 10" descr="Goodplace – Zavod Tovarna trajnostnega turizma">
              <a:extLst>
                <a:ext uri="{FF2B5EF4-FFF2-40B4-BE49-F238E27FC236}">
                  <a16:creationId xmlns:a16="http://schemas.microsoft.com/office/drawing/2014/main" id="{5344C0FD-922E-481A-B734-42A6709D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460" y="227364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11993D-E342-7558-7933-2FAE359AD59B}"/>
              </a:ext>
            </a:extLst>
          </p:cNvPr>
          <p:cNvSpPr txBox="1"/>
          <p:nvPr/>
        </p:nvSpPr>
        <p:spPr>
          <a:xfrm>
            <a:off x="526095" y="1256164"/>
            <a:ext cx="11511418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950" i="1" dirty="0">
                <a:latin typeface="Trebuchet MS" panose="020B0603020202020204" pitchFamily="34" charset="0"/>
              </a:rPr>
              <a:t>Vir: Priročnik za ustanovitev EZTS- ja (Evropski odbor regij, 2021)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Ministrstvo za javno upravo;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950" dirty="0" err="1">
                <a:latin typeface="Trebuchet MS" panose="020B0603020202020204" pitchFamily="34" charset="0"/>
              </a:rPr>
              <a:t>Uredba</a:t>
            </a:r>
            <a:r>
              <a:rPr lang="en-GB" sz="1950" dirty="0">
                <a:latin typeface="Trebuchet MS" panose="020B0603020202020204" pitchFamily="34" charset="0"/>
              </a:rPr>
              <a:t> o </a:t>
            </a:r>
            <a:r>
              <a:rPr lang="en-GB" sz="1950" dirty="0" err="1">
                <a:latin typeface="Trebuchet MS" panose="020B0603020202020204" pitchFamily="34" charset="0"/>
              </a:rPr>
              <a:t>izvajanju</a:t>
            </a:r>
            <a:r>
              <a:rPr lang="en-GB" sz="1950" dirty="0">
                <a:latin typeface="Trebuchet MS" panose="020B0603020202020204" pitchFamily="34" charset="0"/>
              </a:rPr>
              <a:t> </a:t>
            </a:r>
            <a:r>
              <a:rPr lang="en-GB" sz="1950" dirty="0" err="1">
                <a:latin typeface="Trebuchet MS" panose="020B0603020202020204" pitchFamily="34" charset="0"/>
              </a:rPr>
              <a:t>Uredbe</a:t>
            </a:r>
            <a:r>
              <a:rPr lang="en-GB" sz="1950" dirty="0">
                <a:latin typeface="Trebuchet MS" panose="020B0603020202020204" pitchFamily="34" charset="0"/>
              </a:rPr>
              <a:t> (ES) o </a:t>
            </a:r>
            <a:r>
              <a:rPr lang="en-GB" sz="1950" dirty="0" err="1">
                <a:latin typeface="Trebuchet MS" panose="020B0603020202020204" pitchFamily="34" charset="0"/>
              </a:rPr>
              <a:t>ustanovitvi</a:t>
            </a:r>
            <a:r>
              <a:rPr lang="en-GB" sz="1950" dirty="0">
                <a:latin typeface="Trebuchet MS" panose="020B0603020202020204" pitchFamily="34" charset="0"/>
              </a:rPr>
              <a:t> </a:t>
            </a:r>
            <a:r>
              <a:rPr lang="en-GB" sz="1950" dirty="0" err="1">
                <a:latin typeface="Trebuchet MS" panose="020B0603020202020204" pitchFamily="34" charset="0"/>
              </a:rPr>
              <a:t>evropskega</a:t>
            </a:r>
            <a:r>
              <a:rPr lang="sl-SI" sz="1950" dirty="0">
                <a:latin typeface="Trebuchet MS" panose="020B0603020202020204" pitchFamily="34" charset="0"/>
              </a:rPr>
              <a:t> </a:t>
            </a:r>
            <a:r>
              <a:rPr lang="en-GB" sz="1950" dirty="0" err="1">
                <a:latin typeface="Trebuchet MS" panose="020B0603020202020204" pitchFamily="34" charset="0"/>
              </a:rPr>
              <a:t>združenja</a:t>
            </a:r>
            <a:r>
              <a:rPr lang="en-GB" sz="1950" dirty="0">
                <a:latin typeface="Trebuchet MS" panose="020B0603020202020204" pitchFamily="34" charset="0"/>
              </a:rPr>
              <a:t> za </a:t>
            </a:r>
            <a:r>
              <a:rPr lang="en-GB" sz="1950" dirty="0" err="1">
                <a:latin typeface="Trebuchet MS" panose="020B0603020202020204" pitchFamily="34" charset="0"/>
              </a:rPr>
              <a:t>teritorialno</a:t>
            </a:r>
            <a:r>
              <a:rPr lang="en-GB" sz="1950" dirty="0">
                <a:latin typeface="Trebuchet MS" panose="020B0603020202020204" pitchFamily="34" charset="0"/>
              </a:rPr>
              <a:t> </a:t>
            </a:r>
            <a:r>
              <a:rPr lang="en-GB" sz="1950" dirty="0" err="1">
                <a:latin typeface="Trebuchet MS" panose="020B0603020202020204" pitchFamily="34" charset="0"/>
              </a:rPr>
              <a:t>sodelovanje</a:t>
            </a:r>
            <a:r>
              <a:rPr lang="sl-SI" sz="1950" dirty="0">
                <a:latin typeface="Trebuchet MS" panose="020B0603020202020204" pitchFamily="34" charset="0"/>
              </a:rPr>
              <a:t>;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Pravna oseba, ki želi ustanoviti oziroma se pridružiti EZTS, kontaktira pristojno ministrstvo. Le-to jim svetuje o uporabi zakonodaje in potrebnih dokumentih;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Potrebni dokumenti so; konvencija o ustanovitvi EZTS, statut EZTS in odobritev občinskega sveta;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Župani zaprosijo vlado za odobritev včlanitve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Vlada: sprejme odločbo o odobritvi včlanitve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EZTS: ustanovna seja skupščine, župani občin ustanoviteljic podpišejo konvencijo in statut. 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EZTS se v sedežni državi članici EU vpiše v register</a:t>
            </a:r>
          </a:p>
          <a:p>
            <a:pPr marL="8080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Ocenjen čas za ustanovitev ~ 15 mesecev.</a:t>
            </a:r>
          </a:p>
          <a:p>
            <a:pPr marL="808038" indent="-285750">
              <a:buFont typeface="Arial" panose="020B0604020202020204" pitchFamily="34" charset="0"/>
              <a:buChar char="•"/>
            </a:pPr>
            <a:endParaRPr lang="sl-SI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</p:txBody>
      </p:sp>
      <p:pic>
        <p:nvPicPr>
          <p:cNvPr id="13" name="Picture 2" descr="Ljubljana, Ljubljana, Slovenia Club | STRAVA SLOVENIJA on Strava">
            <a:extLst>
              <a:ext uri="{FF2B5EF4-FFF2-40B4-BE49-F238E27FC236}">
                <a16:creationId xmlns:a16="http://schemas.microsoft.com/office/drawing/2014/main" id="{965CEB59-FD2D-A430-3CA1-7EEB3A30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98" y="651899"/>
            <a:ext cx="1897402" cy="928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9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A96B703-AC0B-4C45-BBAA-EE4E3A9EF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89632" cy="132387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FCB22B-7999-4E1A-B469-4786F8CC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24" y="155688"/>
            <a:ext cx="554472" cy="248313"/>
          </a:xfrm>
          <a:prstGeom prst="rect">
            <a:avLst/>
          </a:prstGeom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E11A3F34-FA54-45B2-87E1-400084AF5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66696"/>
              </p:ext>
            </p:extLst>
          </p:nvPr>
        </p:nvGraphicFramePr>
        <p:xfrm>
          <a:off x="2004256" y="348748"/>
          <a:ext cx="8455735" cy="76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735">
                  <a:extLst>
                    <a:ext uri="{9D8B030D-6E8A-4147-A177-3AD203B41FA5}">
                      <a16:colId xmlns:a16="http://schemas.microsoft.com/office/drawing/2014/main" val="445730102"/>
                    </a:ext>
                  </a:extLst>
                </a:gridCol>
              </a:tblGrid>
              <a:tr h="767396">
                <a:tc>
                  <a:txBody>
                    <a:bodyPr/>
                    <a:lstStyle/>
                    <a:p>
                      <a:pPr algn="ctr"/>
                      <a:r>
                        <a:rPr lang="sl-SI" sz="24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Ustanovitev EZTS v Italiji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sl-SI" sz="18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1307"/>
                  </a:ext>
                </a:extLst>
              </a:tr>
            </a:tbl>
          </a:graphicData>
        </a:graphic>
      </p:graphicFrame>
      <p:grpSp>
        <p:nvGrpSpPr>
          <p:cNvPr id="6" name="Skupina 5">
            <a:extLst>
              <a:ext uri="{FF2B5EF4-FFF2-40B4-BE49-F238E27FC236}">
                <a16:creationId xmlns:a16="http://schemas.microsoft.com/office/drawing/2014/main" id="{C4A6F5E5-57E8-4B81-8BEF-AF80F0CA2443}"/>
              </a:ext>
            </a:extLst>
          </p:cNvPr>
          <p:cNvGrpSpPr/>
          <p:nvPr/>
        </p:nvGrpSpPr>
        <p:grpSpPr>
          <a:xfrm>
            <a:off x="9030198" y="155688"/>
            <a:ext cx="2959298" cy="323676"/>
            <a:chOff x="9030198" y="155688"/>
            <a:chExt cx="2959298" cy="323676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C307B876-B3B1-4994-A6AE-BABDB7A48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024" y="155688"/>
              <a:ext cx="554472" cy="248313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9EE1FCF-1982-42A4-A24D-87D5804E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198" y="227364"/>
              <a:ext cx="410143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AC5C5014-CA9D-4752-8D51-E0B03EC3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37222" y="227364"/>
              <a:ext cx="713357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lika 9" descr="Geoloski Zavod Slovenije (GeoZS) – Robominers">
              <a:extLst>
                <a:ext uri="{FF2B5EF4-FFF2-40B4-BE49-F238E27FC236}">
                  <a16:creationId xmlns:a16="http://schemas.microsoft.com/office/drawing/2014/main" id="{43E95369-CEC1-4DD4-9A57-9B444E12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242" y="19136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lika 10" descr="Goodplace – Zavod Tovarna trajnostnega turizma">
              <a:extLst>
                <a:ext uri="{FF2B5EF4-FFF2-40B4-BE49-F238E27FC236}">
                  <a16:creationId xmlns:a16="http://schemas.microsoft.com/office/drawing/2014/main" id="{5344C0FD-922E-481A-B734-42A6709D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460" y="227364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11993D-E342-7558-7933-2FAE359AD59B}"/>
              </a:ext>
            </a:extLst>
          </p:cNvPr>
          <p:cNvSpPr txBox="1"/>
          <p:nvPr/>
        </p:nvSpPr>
        <p:spPr>
          <a:xfrm>
            <a:off x="432148" y="1323871"/>
            <a:ext cx="11492630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950" i="1" dirty="0">
                <a:latin typeface="Trebuchet MS" panose="020B0603020202020204" pitchFamily="34" charset="0"/>
              </a:rPr>
              <a:t>Vir: Priročnik za ustanovitev EZTS- ja (Evropski odbor regij, 2021)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Organ: </a:t>
            </a:r>
            <a:r>
              <a:rPr lang="it-IT" sz="1950" dirty="0">
                <a:latin typeface="Trebuchet MS" panose="020B0603020202020204" pitchFamily="34" charset="0"/>
              </a:rPr>
              <a:t>Presidenza del Consiglio dei Ministri – Dipartimento per</a:t>
            </a:r>
            <a:r>
              <a:rPr lang="sl-SI" sz="1950" dirty="0">
                <a:latin typeface="Trebuchet MS" panose="020B0603020202020204" pitchFamily="34" charset="0"/>
              </a:rPr>
              <a:t> </a:t>
            </a:r>
            <a:r>
              <a:rPr lang="it-IT" sz="1950" dirty="0">
                <a:latin typeface="Trebuchet MS" panose="020B0603020202020204" pitchFamily="34" charset="0"/>
              </a:rPr>
              <a:t>gli affari regionali e le autonomie - Ufficio per le politiche</a:t>
            </a:r>
            <a:r>
              <a:rPr lang="sl-SI" sz="1950" dirty="0">
                <a:latin typeface="Trebuchet MS" panose="020B0603020202020204" pitchFamily="34" charset="0"/>
              </a:rPr>
              <a:t> </a:t>
            </a:r>
            <a:r>
              <a:rPr lang="it-IT" sz="1950" dirty="0">
                <a:latin typeface="Trebuchet MS" panose="020B0603020202020204" pitchFamily="34" charset="0"/>
              </a:rPr>
              <a:t>urbane e della montagna, la modernizzazione istituzionale</a:t>
            </a:r>
            <a:r>
              <a:rPr lang="sl-SI" sz="1950" dirty="0">
                <a:latin typeface="Trebuchet MS" panose="020B0603020202020204" pitchFamily="34" charset="0"/>
              </a:rPr>
              <a:t> </a:t>
            </a:r>
            <a:r>
              <a:rPr lang="it-IT" sz="1950" dirty="0">
                <a:latin typeface="Trebuchet MS" panose="020B0603020202020204" pitchFamily="34" charset="0"/>
              </a:rPr>
              <a:t>e l’attività internazionale delle autonomie regionali e locali</a:t>
            </a:r>
            <a:r>
              <a:rPr lang="sl-SI" sz="1950" dirty="0">
                <a:latin typeface="Trebuchet MS" panose="020B0603020202020204" pitchFamily="34" charset="0"/>
              </a:rPr>
              <a:t> (DARA);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Pravna oseba, ki želi ustanoviti oziroma se pridružiti EZTS, mora DARA predložiti memorandum o soglasju k ustanovitvi EZTS, konvencijo o ustanovitvi EZTS in statut EZTS v vsek jezikih članic;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DARA preveri ali so dokumenti v skladu s pristojno zakonodajo. Če so, jih posreduje pristojnim ministrstvom v pregled. Ti jih nato potrdijo ali zahtevajo dopolnitve;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V primeru dopolnitev morajo te biti posredovane tudi tujim partnerjem. V končni fazi morajo biti dokumenti vseh članic usklajeni;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Če iz prijave ni jasno razviden javni značaj inštitucije, ki želi biti članica EZTS, lahko DARA zahteva ustanovne dokumente inštitucije;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l-SI" sz="1950" dirty="0">
                <a:latin typeface="Trebuchet MS" panose="020B0603020202020204" pitchFamily="34" charset="0"/>
              </a:rPr>
              <a:t>Ocenjen čas za ustanovitev ~ 18 mesecev.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3076" name="Picture 4" descr="DRUŽBA - SLOVENIJA JE TUDI DEL EVROPSKE UNIJE">
            <a:extLst>
              <a:ext uri="{FF2B5EF4-FFF2-40B4-BE49-F238E27FC236}">
                <a16:creationId xmlns:a16="http://schemas.microsoft.com/office/drawing/2014/main" id="{C9BF9633-E596-BE04-BE32-4BA7050E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41" y="661936"/>
            <a:ext cx="1576561" cy="9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6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FBA31-8F6E-C632-3D62-D0616BA1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6888"/>
            <a:ext cx="10058400" cy="505912"/>
          </a:xfrm>
        </p:spPr>
        <p:txBody>
          <a:bodyPr>
            <a:normAutofit/>
          </a:bodyPr>
          <a:lstStyle/>
          <a:p>
            <a:pPr defTabSz="457200">
              <a:spcBef>
                <a:spcPts val="500"/>
              </a:spcBef>
              <a:defRPr/>
            </a:pPr>
            <a:r>
              <a:rPr lang="sl-SI" sz="24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rPr>
              <a:t>SHEMA DELOVNJA EZTS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3B6A3E-117D-CB56-683E-84B0D2D7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9743"/>
            <a:ext cx="10545662" cy="414935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94070582-F540-9312-CE4C-FE25287EF8FB}"/>
              </a:ext>
            </a:extLst>
          </p:cNvPr>
          <p:cNvSpPr/>
          <p:nvPr/>
        </p:nvSpPr>
        <p:spPr>
          <a:xfrm>
            <a:off x="5656601" y="1838521"/>
            <a:ext cx="2041237" cy="8492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EZTS</a:t>
            </a:r>
          </a:p>
        </p:txBody>
      </p:sp>
      <p:sp>
        <p:nvSpPr>
          <p:cNvPr id="5" name="Diagram poteka: proces 4">
            <a:extLst>
              <a:ext uri="{FF2B5EF4-FFF2-40B4-BE49-F238E27FC236}">
                <a16:creationId xmlns:a16="http://schemas.microsoft.com/office/drawing/2014/main" id="{75E52106-91FA-92DF-67AD-6F893F0D85F8}"/>
              </a:ext>
            </a:extLst>
          </p:cNvPr>
          <p:cNvSpPr/>
          <p:nvPr/>
        </p:nvSpPr>
        <p:spPr>
          <a:xfrm>
            <a:off x="2466108" y="1048001"/>
            <a:ext cx="3537527" cy="61264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OBČINE USTANOVITELJICE SLOVENIJA</a:t>
            </a:r>
          </a:p>
        </p:txBody>
      </p:sp>
      <p:sp>
        <p:nvSpPr>
          <p:cNvPr id="6" name="Diagram poteka: proces 5">
            <a:extLst>
              <a:ext uri="{FF2B5EF4-FFF2-40B4-BE49-F238E27FC236}">
                <a16:creationId xmlns:a16="http://schemas.microsoft.com/office/drawing/2014/main" id="{90E3396C-9CCF-88CE-0A18-9F63719F6993}"/>
              </a:ext>
            </a:extLst>
          </p:cNvPr>
          <p:cNvSpPr/>
          <p:nvPr/>
        </p:nvSpPr>
        <p:spPr>
          <a:xfrm>
            <a:off x="7116617" y="988906"/>
            <a:ext cx="2960256" cy="61264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OBČINE USTANOVITELJICE ITALIJA</a:t>
            </a:r>
          </a:p>
        </p:txBody>
      </p:sp>
      <p:sp>
        <p:nvSpPr>
          <p:cNvPr id="8" name="Diagram poteka: prekinitev 7">
            <a:extLst>
              <a:ext uri="{FF2B5EF4-FFF2-40B4-BE49-F238E27FC236}">
                <a16:creationId xmlns:a16="http://schemas.microsoft.com/office/drawing/2014/main" id="{FB7433BC-CCF3-B3A7-565F-86C693C4DF48}"/>
              </a:ext>
            </a:extLst>
          </p:cNvPr>
          <p:cNvSpPr/>
          <p:nvPr/>
        </p:nvSpPr>
        <p:spPr>
          <a:xfrm>
            <a:off x="3008660" y="2825044"/>
            <a:ext cx="2041236" cy="1043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DIREKTOR</a:t>
            </a:r>
          </a:p>
        </p:txBody>
      </p:sp>
      <p:sp>
        <p:nvSpPr>
          <p:cNvPr id="9" name="Diagram poteka: prekinitev 8">
            <a:extLst>
              <a:ext uri="{FF2B5EF4-FFF2-40B4-BE49-F238E27FC236}">
                <a16:creationId xmlns:a16="http://schemas.microsoft.com/office/drawing/2014/main" id="{9B048F4C-546D-D6C0-A1CE-0432117FAAAA}"/>
              </a:ext>
            </a:extLst>
          </p:cNvPr>
          <p:cNvSpPr/>
          <p:nvPr/>
        </p:nvSpPr>
        <p:spPr>
          <a:xfrm>
            <a:off x="5594258" y="2861426"/>
            <a:ext cx="2041236" cy="1043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SKUPŠČINA 50% SLO% 50 % IT</a:t>
            </a:r>
          </a:p>
        </p:txBody>
      </p:sp>
      <p:sp>
        <p:nvSpPr>
          <p:cNvPr id="10" name="Diagram poteka: prekinitev 9">
            <a:extLst>
              <a:ext uri="{FF2B5EF4-FFF2-40B4-BE49-F238E27FC236}">
                <a16:creationId xmlns:a16="http://schemas.microsoft.com/office/drawing/2014/main" id="{66F0103A-6B4A-9A45-513A-DF64720E0370}"/>
              </a:ext>
            </a:extLst>
          </p:cNvPr>
          <p:cNvSpPr/>
          <p:nvPr/>
        </p:nvSpPr>
        <p:spPr>
          <a:xfrm>
            <a:off x="8162722" y="2805971"/>
            <a:ext cx="2357071" cy="10991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STALNI ODBORI (ZAČASNI ODBORI)-GEOPARK…</a:t>
            </a:r>
          </a:p>
        </p:txBody>
      </p:sp>
      <p:sp>
        <p:nvSpPr>
          <p:cNvPr id="11" name="Diagram poteka: nadomestni process 10">
            <a:extLst>
              <a:ext uri="{FF2B5EF4-FFF2-40B4-BE49-F238E27FC236}">
                <a16:creationId xmlns:a16="http://schemas.microsoft.com/office/drawing/2014/main" id="{96455B91-2E54-CFE6-4FC4-2A1E2D5AD302}"/>
              </a:ext>
            </a:extLst>
          </p:cNvPr>
          <p:cNvSpPr/>
          <p:nvPr/>
        </p:nvSpPr>
        <p:spPr>
          <a:xfrm>
            <a:off x="239059" y="4621457"/>
            <a:ext cx="4148214" cy="13038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ORA Krasa in Brkinov</a:t>
            </a:r>
          </a:p>
          <a:p>
            <a:pPr algn="ctr"/>
            <a:r>
              <a:rPr lang="sl-SI" dirty="0"/>
              <a:t>Izvajanje servisnih nalog za EZTS,</a:t>
            </a:r>
          </a:p>
          <a:p>
            <a:pPr algn="ctr"/>
            <a:r>
              <a:rPr lang="sl-SI" dirty="0"/>
              <a:t>Izvajanje operativnih nalog s ponudniki</a:t>
            </a:r>
          </a:p>
        </p:txBody>
      </p:sp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104418EE-DE4B-C004-3235-10F5BEA81E92}"/>
              </a:ext>
            </a:extLst>
          </p:cNvPr>
          <p:cNvSpPr/>
          <p:nvPr/>
        </p:nvSpPr>
        <p:spPr>
          <a:xfrm>
            <a:off x="4770759" y="4623469"/>
            <a:ext cx="4888257" cy="13304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LAS/GAL Krasa</a:t>
            </a:r>
          </a:p>
          <a:p>
            <a:pPr algn="ctr"/>
            <a:r>
              <a:rPr lang="sl-SI" dirty="0"/>
              <a:t>Izvajanje servisnih nalog za EZTS,</a:t>
            </a:r>
          </a:p>
          <a:p>
            <a:pPr algn="ctr"/>
            <a:r>
              <a:rPr lang="sl-SI" dirty="0"/>
              <a:t>Izvajanje operativnih nalog s ponudniki</a:t>
            </a:r>
          </a:p>
          <a:p>
            <a:pPr algn="ctr"/>
            <a:endParaRPr lang="sl-SI" dirty="0"/>
          </a:p>
        </p:txBody>
      </p:sp>
      <p:cxnSp>
        <p:nvCxnSpPr>
          <p:cNvPr id="20" name="Povezovalnik: kolenski 19">
            <a:extLst>
              <a:ext uri="{FF2B5EF4-FFF2-40B4-BE49-F238E27FC236}">
                <a16:creationId xmlns:a16="http://schemas.microsoft.com/office/drawing/2014/main" id="{40A99359-0336-2832-B090-12C23590778E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4613314" y="1282207"/>
            <a:ext cx="602502" cy="13593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ovezovalnik: kolenski 22">
            <a:extLst>
              <a:ext uri="{FF2B5EF4-FFF2-40B4-BE49-F238E27FC236}">
                <a16:creationId xmlns:a16="http://schemas.microsoft.com/office/drawing/2014/main" id="{6D303432-9EC4-A6E0-FB9D-26BAEB8E946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19690" y="1634914"/>
            <a:ext cx="898909" cy="638752"/>
          </a:xfrm>
          <a:prstGeom prst="bentConnector3">
            <a:avLst>
              <a:gd name="adj1" fmla="val -34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uščica: gor-dol 27">
            <a:extLst>
              <a:ext uri="{FF2B5EF4-FFF2-40B4-BE49-F238E27FC236}">
                <a16:creationId xmlns:a16="http://schemas.microsoft.com/office/drawing/2014/main" id="{B8DB9E26-B224-9E15-BCA8-B7833EF09AD8}"/>
              </a:ext>
            </a:extLst>
          </p:cNvPr>
          <p:cNvSpPr/>
          <p:nvPr/>
        </p:nvSpPr>
        <p:spPr>
          <a:xfrm>
            <a:off x="2927959" y="3794418"/>
            <a:ext cx="249382" cy="8159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uščica: gor-dol 28">
            <a:extLst>
              <a:ext uri="{FF2B5EF4-FFF2-40B4-BE49-F238E27FC236}">
                <a16:creationId xmlns:a16="http://schemas.microsoft.com/office/drawing/2014/main" id="{99269541-4713-20DB-E7A8-6A84F7D4AE46}"/>
              </a:ext>
            </a:extLst>
          </p:cNvPr>
          <p:cNvSpPr/>
          <p:nvPr/>
        </p:nvSpPr>
        <p:spPr>
          <a:xfrm>
            <a:off x="4915766" y="3762021"/>
            <a:ext cx="249382" cy="8159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C4142A63-E160-EB25-C9B6-0CC17B6500F0}"/>
              </a:ext>
            </a:extLst>
          </p:cNvPr>
          <p:cNvSpPr/>
          <p:nvPr/>
        </p:nvSpPr>
        <p:spPr>
          <a:xfrm>
            <a:off x="1902691" y="1745478"/>
            <a:ext cx="9651999" cy="2592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73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FBA31-8F6E-C632-3D62-D0616BA1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6888"/>
            <a:ext cx="10058400" cy="873064"/>
          </a:xfrm>
        </p:spPr>
        <p:txBody>
          <a:bodyPr>
            <a:normAutofit/>
          </a:bodyPr>
          <a:lstStyle/>
          <a:p>
            <a:pPr defTabSz="457200">
              <a:spcBef>
                <a:spcPts val="500"/>
              </a:spcBef>
              <a:defRPr/>
            </a:pPr>
            <a:r>
              <a:rPr lang="sl-SI" sz="24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rPr>
              <a:t>Pripravljena gradiva za EZTS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3B6A3E-117D-CB56-683E-84B0D2D7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9743"/>
            <a:ext cx="10545662" cy="4149351"/>
          </a:xfrm>
        </p:spPr>
        <p:txBody>
          <a:bodyPr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kern="1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Dopis slovenskih kraških občin za organ upravljanja </a:t>
            </a: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Avtonomne dežele Furlanije Julijske krajine</a:t>
            </a:r>
            <a:r>
              <a:rPr lang="sl-SI" kern="1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: Ustanavljanje EZTS za čezmejni </a:t>
            </a:r>
            <a:r>
              <a:rPr lang="sl-SI" kern="10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geopark</a:t>
            </a:r>
            <a:r>
              <a:rPr lang="sl-SI" kern="1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na Matičnem Krasu z dne </a:t>
            </a: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24. november 2021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Konvencija evropskega združenja za teritorialno sodelovanje Kras-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</a:t>
            </a: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arso (EZTS KRAS-CARSO) 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 </a:t>
            </a: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Statut evropsko združenje za teritorialno sodelovanje Kras-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</a:t>
            </a: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arso: marec 2022</a:t>
            </a:r>
          </a:p>
          <a:p>
            <a:pPr marL="180975" indent="-180975">
              <a:buNone/>
            </a:pPr>
            <a:r>
              <a:rPr lang="sl-SI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PREDLAGAN PROTOKOL 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SPREJEMANJA AKTOV: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Pošiljanje aktov za IT in SLO občine skupaj z obrazložitvami do 15.6.2023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Sprejem odločitev občin (pooblastil županom): do feb  2024,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Vložitev vloge občin za odobritev EZTS na vlade: maj 2023,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Oddaja dosjeja za vpis v UNESCO: junij 2024.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sp>
        <p:nvSpPr>
          <p:cNvPr id="115" name="Rectangle 21"/>
          <p:cNvSpPr/>
          <p:nvPr/>
        </p:nvSpPr>
        <p:spPr>
          <a:xfrm>
            <a:off x="5519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2" name="PoljeZBesedilom 4">
            <a:extLst>
              <a:ext uri="{FF2B5EF4-FFF2-40B4-BE49-F238E27FC236}">
                <a16:creationId xmlns:a16="http://schemas.microsoft.com/office/drawing/2014/main" id="{979E9C3D-1BED-2152-F4C8-1500F347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778" y="2483141"/>
            <a:ext cx="4197207" cy="35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Vodilni partner:</a:t>
            </a:r>
            <a:r>
              <a:rPr lang="sl-S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LP1	Območna razvojna agencija Krasa 	in Brkinov d.o.o.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Partnerji v Sloveniji: 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PP2	Občina Sežana 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PP3	Park Škocjanske jame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PP4	Inštitut za raziskovanje Krasa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PP5	ZRSVN (Istituto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protezione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natura)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PP6	</a:t>
            </a:r>
            <a:r>
              <a:rPr lang="en-AU" sz="16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Fakulteta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za </a:t>
            </a:r>
            <a:r>
              <a:rPr lang="en-AU" sz="16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turistične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AU" sz="16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študije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– 	</a:t>
            </a:r>
            <a:r>
              <a:rPr lang="en-AU" sz="16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Turistica</a:t>
            </a:r>
            <a:endParaRPr lang="sl-SI" sz="1600" dirty="0">
              <a:solidFill>
                <a:schemeClr val="bg2">
                  <a:lumMod val="1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PP7	Geološki zavod Slovenije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altLang="sl-SI" sz="1600" b="1" dirty="0"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BE020C2-E89E-2B93-EB06-C5D41DC9FD9A}"/>
              </a:ext>
            </a:extLst>
          </p:cNvPr>
          <p:cNvSpPr txBox="1"/>
          <p:nvPr/>
        </p:nvSpPr>
        <p:spPr>
          <a:xfrm>
            <a:off x="6240015" y="2554414"/>
            <a:ext cx="4197207" cy="238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Partnerji v Italiji: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PP8   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FVG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Servizio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Geologico</a:t>
            </a:r>
            <a:endParaRPr lang="sl-SI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PP9    LAS Krasa / GAL Carso</a:t>
            </a:r>
          </a:p>
          <a:p>
            <a:pPr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PP10 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PromoTurismo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FVG</a:t>
            </a:r>
          </a:p>
          <a:p>
            <a:pPr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PP11 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 Trieste of Trieste,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	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Matematica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Geoscienze</a:t>
            </a:r>
            <a:endParaRPr lang="sl-SI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PP12 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 Padova, Dip. Di 	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Geoscienze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9C75A03-4004-290B-076A-CECEF9794467}"/>
              </a:ext>
            </a:extLst>
          </p:cNvPr>
          <p:cNvSpPr txBox="1"/>
          <p:nvPr/>
        </p:nvSpPr>
        <p:spPr>
          <a:xfrm>
            <a:off x="1703513" y="1255400"/>
            <a:ext cx="10477849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fr-FR" sz="2400" b="1" dirty="0"/>
              <a:t>PROJEKT KRAS-CARSO II</a:t>
            </a:r>
            <a:endParaRPr lang="sl-SI" sz="2400" b="1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sl-SI" sz="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400" b="1" dirty="0">
                <a:latin typeface="Calibri" panose="020F0502020204030204" pitchFamily="34" charset="0"/>
                <a:ea typeface="Calibri" panose="020F0502020204030204" pitchFamily="34" charset="0"/>
              </a:rPr>
              <a:t>Skupno upravljanje in trajnostni razvoj območja Matičnega Krasa</a:t>
            </a:r>
          </a:p>
          <a:p>
            <a:pPr>
              <a:spcBef>
                <a:spcPts val="500"/>
              </a:spcBef>
              <a:defRPr/>
            </a:pPr>
            <a:r>
              <a:rPr lang="it-IT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Gestione congiunta e sviluppo sostenibile dell’area del Carso classico</a:t>
            </a:r>
            <a:endParaRPr lang="sl-SI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6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9C38-C545-494B-8F32-44776097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u="sng" dirty="0"/>
              <a:t>KAPITALIZACIJA PROJEKTOV</a:t>
            </a:r>
            <a:endParaRPr lang="fr-FR" b="1" u="sng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2727D21-64B4-13E8-5B15-BCE344F7EE37}"/>
              </a:ext>
            </a:extLst>
          </p:cNvPr>
          <p:cNvSpPr txBox="1"/>
          <p:nvPr/>
        </p:nvSpPr>
        <p:spPr>
          <a:xfrm>
            <a:off x="900048" y="771413"/>
            <a:ext cx="1047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b="1" kern="1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Geopark</a:t>
            </a:r>
            <a:r>
              <a:rPr lang="sl-SI" sz="2400" b="1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in EZTS = rezultat skupnega več kot 20-letnega dela</a:t>
            </a:r>
            <a:endParaRPr lang="sl-SI" sz="8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DA95663-FC0B-5641-7ADD-B4632E441FC2}"/>
              </a:ext>
            </a:extLst>
          </p:cNvPr>
          <p:cNvGrpSpPr/>
          <p:nvPr/>
        </p:nvGrpSpPr>
        <p:grpSpPr>
          <a:xfrm>
            <a:off x="1534438" y="2472689"/>
            <a:ext cx="7434302" cy="2819557"/>
            <a:chOff x="0" y="0"/>
            <a:chExt cx="5745480" cy="191262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21B8018F-C484-F5E9-1153-BBC9093DA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13560" cy="777240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sl-SI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PILOTNI PROJEKT KRAS</a:t>
              </a:r>
            </a:p>
            <a:p>
              <a:pPr algn="ctr">
                <a:lnSpc>
                  <a:spcPct val="107000"/>
                </a:lnSpc>
              </a:pPr>
              <a:r>
                <a:rPr lang="sl-SI" sz="1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(1998)</a:t>
              </a:r>
              <a:r>
                <a:rPr lang="sl-SI" sz="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sl-SI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Kras potrebuje trajno povezovalno strukturo.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82B9487-EAD1-E979-986B-2E23E585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0"/>
              <a:ext cx="1645920" cy="777240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sl-SI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KRAŠKI OKRAJ</a:t>
              </a:r>
            </a:p>
            <a:p>
              <a:pPr algn="ctr">
                <a:lnSpc>
                  <a:spcPct val="107000"/>
                </a:lnSpc>
              </a:pPr>
              <a:r>
                <a:rPr lang="sl-SI" sz="1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(2000 – 2006)</a:t>
              </a:r>
              <a:r>
                <a:rPr lang="sl-SI" sz="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endParaRPr lang="sl-SI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Kras se mora obravnavati kot celovito območje 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(slo. + 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del Krasa). 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8DA4FE9C-3702-0B8F-DC7E-05B3095AD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340" y="0"/>
              <a:ext cx="1874520" cy="777240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sl-SI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KRAS-CARSO</a:t>
              </a:r>
            </a:p>
            <a:p>
              <a:pPr algn="ctr">
                <a:lnSpc>
                  <a:spcPct val="107000"/>
                </a:lnSpc>
              </a:pPr>
              <a:r>
                <a:rPr lang="sl-SI" sz="1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(2007-2013)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Strateški čezmejni dokumenti in pobuda za vzpostavitev 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geoparka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Kras-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Carso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9584229-4351-21C4-BA99-D6A9D5C34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980" y="1005840"/>
              <a:ext cx="2095500" cy="906780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sl-SI" sz="10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GeoKarst</a:t>
              </a:r>
              <a:endParaRPr lang="sl-SI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sl-SI" sz="1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(2014-2020)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Vzpostavitev čezmejnega 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geoparka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Kras-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Carso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priprava upravljavskega načrta in drugih podlag za njegovo delovanje.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FBC8819-77E3-8D83-1772-3E257C454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760" y="1005840"/>
              <a:ext cx="1958340" cy="906780"/>
            </a:xfrm>
            <a:prstGeom prst="rect">
              <a:avLst/>
            </a:prstGeom>
            <a:solidFill>
              <a:schemeClr val="bg1">
                <a:lumMod val="85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sl-SI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KRAS-CARSO II</a:t>
              </a:r>
            </a:p>
            <a:p>
              <a:pPr algn="ctr">
                <a:lnSpc>
                  <a:spcPct val="107000"/>
                </a:lnSpc>
              </a:pPr>
              <a:r>
                <a:rPr lang="sl-SI" sz="1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(2021-2027)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Ustanovitev upravljavske strukture </a:t>
              </a:r>
              <a:r>
                <a:rPr lang="sl-SI" sz="1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geoparka</a:t>
              </a:r>
              <a:r>
                <a:rPr lang="sl-SI" sz="1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ki bo na čezmejni ravni skrbela za trajnostni razvoj Krasa.</a:t>
              </a:r>
              <a:endPara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Raven puščični povezovalnik 13">
              <a:extLst>
                <a:ext uri="{FF2B5EF4-FFF2-40B4-BE49-F238E27FC236}">
                  <a16:creationId xmlns:a16="http://schemas.microsoft.com/office/drawing/2014/main" id="{236F6ABC-E57F-84AE-7DD5-D36CA6DB1363}"/>
                </a:ext>
              </a:extLst>
            </p:cNvPr>
            <p:cNvCxnSpPr/>
            <p:nvPr/>
          </p:nvCxnSpPr>
          <p:spPr>
            <a:xfrm>
              <a:off x="4739640" y="77724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uščični povezovalnik 14">
              <a:extLst>
                <a:ext uri="{FF2B5EF4-FFF2-40B4-BE49-F238E27FC236}">
                  <a16:creationId xmlns:a16="http://schemas.microsoft.com/office/drawing/2014/main" id="{0C8A869A-3C95-D99B-BF23-D8725B20C3F3}"/>
                </a:ext>
              </a:extLst>
            </p:cNvPr>
            <p:cNvCxnSpPr/>
            <p:nvPr/>
          </p:nvCxnSpPr>
          <p:spPr>
            <a:xfrm flipH="1">
              <a:off x="3467100" y="1463040"/>
              <a:ext cx="1828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uščični povezovalnik 15">
              <a:extLst>
                <a:ext uri="{FF2B5EF4-FFF2-40B4-BE49-F238E27FC236}">
                  <a16:creationId xmlns:a16="http://schemas.microsoft.com/office/drawing/2014/main" id="{7C7953B9-4208-87D8-B70D-0C6E01A86ABF}"/>
                </a:ext>
              </a:extLst>
            </p:cNvPr>
            <p:cNvCxnSpPr/>
            <p:nvPr/>
          </p:nvCxnSpPr>
          <p:spPr>
            <a:xfrm>
              <a:off x="1813560" y="403860"/>
              <a:ext cx="2057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uščični povezovalnik 16">
              <a:extLst>
                <a:ext uri="{FF2B5EF4-FFF2-40B4-BE49-F238E27FC236}">
                  <a16:creationId xmlns:a16="http://schemas.microsoft.com/office/drawing/2014/main" id="{3389F4C3-CB4D-9A0B-FC44-5458FFC28C3B}"/>
                </a:ext>
              </a:extLst>
            </p:cNvPr>
            <p:cNvCxnSpPr/>
            <p:nvPr/>
          </p:nvCxnSpPr>
          <p:spPr>
            <a:xfrm>
              <a:off x="3665220" y="403860"/>
              <a:ext cx="198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52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24000" y="6555467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UVODNO SREČANJE PROJEKTA </a:t>
            </a:r>
            <a:r>
              <a:rPr lang="it-IT" altLang="it-IT"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INCONTRO INTRODUTTIVO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200" i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Sežana. 31.5.2023</a:t>
            </a:r>
            <a:endParaRPr lang="en-US" altLang="it-IT" sz="1200" i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5519936" y="1"/>
            <a:ext cx="5148064" cy="1123384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del </a:t>
            </a:r>
            <a:r>
              <a:rPr lang="sl-SI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2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rogetto</a:t>
            </a:r>
            <a:endParaRPr lang="it-IT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l-SI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2" name="PoljeZBesedilom 4">
            <a:extLst>
              <a:ext uri="{FF2B5EF4-FFF2-40B4-BE49-F238E27FC236}">
                <a16:creationId xmlns:a16="http://schemas.microsoft.com/office/drawing/2014/main" id="{979E9C3D-1BED-2152-F4C8-1500F347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884" y="2326909"/>
            <a:ext cx="4197205" cy="37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ts val="500"/>
              </a:spcBef>
              <a:buNone/>
              <a:defRPr/>
            </a:pPr>
            <a:r>
              <a:rPr lang="sl-SI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Pridruženi partnerji v Sloveniji/Partner </a:t>
            </a:r>
            <a:r>
              <a:rPr lang="sl-SI" sz="16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asiocati</a:t>
            </a:r>
            <a:r>
              <a:rPr lang="sl-SI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Slovenia: 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Občina Divača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Občina Hrpelje-Kozina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Občina Komen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Občina Miren-Kostanjevica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Univerza v Ljubljani – Naravoslovnotehniška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fakulteta – Oddelek za geologijo.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Slovenska turistična organizacija (javna agencija RS za trženje in promocijo turizma)</a:t>
            </a:r>
          </a:p>
          <a:p>
            <a:pPr marL="285750" indent="-285750" eaLnBrk="1" hangingPunct="1">
              <a:spcBef>
                <a:spcPts val="500"/>
              </a:spcBef>
              <a:defRPr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Ministrstvo za gospodarstvo, turizem in šport –Direktorat za turizem</a:t>
            </a:r>
            <a:endParaRPr lang="sl-SI" altLang="sl-SI" sz="1600" b="1" dirty="0"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BE020C2-E89E-2B93-EB06-C5D41DC9FD9A}"/>
              </a:ext>
            </a:extLst>
          </p:cNvPr>
          <p:cNvSpPr txBox="1"/>
          <p:nvPr/>
        </p:nvSpPr>
        <p:spPr>
          <a:xfrm>
            <a:off x="6264493" y="2527477"/>
            <a:ext cx="4038625" cy="37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Pridruženi Partnerji v Italiji/Partner </a:t>
            </a:r>
            <a:r>
              <a:rPr lang="sl-SI" sz="1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asociati</a:t>
            </a:r>
            <a:r>
              <a:rPr lang="sl-SI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Italia: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Regione del Veneto - Direzione Difesa del Suolo 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della Costa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San Dorligo della Valle - 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Občina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Dolina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Doberdò del Lago - 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Občina </a:t>
            </a:r>
            <a:r>
              <a:rPr lang="it-IT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Doberdob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l-SI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Duino Aurisina – 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Občina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Devin </a:t>
            </a:r>
            <a:r>
              <a:rPr lang="it-IT" sz="16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Nabrežina</a:t>
            </a:r>
            <a:endParaRPr lang="it-IT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Sagrado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Monfalcone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Comune di Sgonico</a:t>
            </a:r>
            <a:endParaRPr lang="sl-SI" sz="16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9C75A03-4004-290B-076A-CECEF9794467}"/>
              </a:ext>
            </a:extLst>
          </p:cNvPr>
          <p:cNvSpPr txBox="1"/>
          <p:nvPr/>
        </p:nvSpPr>
        <p:spPr>
          <a:xfrm>
            <a:off x="1703513" y="1255400"/>
            <a:ext cx="10477849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fr-FR" sz="2400" b="1" dirty="0"/>
              <a:t>PROJEKT KRAS-CARSO II</a:t>
            </a:r>
            <a:endParaRPr lang="sl-SI" sz="2400" b="1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sl-SI" sz="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400" b="1" dirty="0">
                <a:latin typeface="Calibri" panose="020F0502020204030204" pitchFamily="34" charset="0"/>
                <a:ea typeface="Calibri" panose="020F0502020204030204" pitchFamily="34" charset="0"/>
              </a:rPr>
              <a:t>Skupno upravljanje in trajnostni razvoj območja Matičnega Krasa</a:t>
            </a:r>
          </a:p>
          <a:p>
            <a:pPr>
              <a:spcBef>
                <a:spcPts val="500"/>
              </a:spcBef>
              <a:defRPr/>
            </a:pPr>
            <a:r>
              <a:rPr lang="it-IT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Gestione congiunta e sviluppo sostenibile dell’area del Carso classico</a:t>
            </a:r>
            <a:endParaRPr lang="sl-SI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7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14146"/>
              </p:ext>
            </p:extLst>
          </p:nvPr>
        </p:nvGraphicFramePr>
        <p:xfrm>
          <a:off x="1837189" y="1812022"/>
          <a:ext cx="7941011" cy="428677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788774">
                  <a:extLst>
                    <a:ext uri="{9D8B030D-6E8A-4147-A177-3AD203B41FA5}">
                      <a16:colId xmlns:a16="http://schemas.microsoft.com/office/drawing/2014/main" val="689197873"/>
                    </a:ext>
                  </a:extLst>
                </a:gridCol>
                <a:gridCol w="2152237">
                  <a:extLst>
                    <a:ext uri="{9D8B030D-6E8A-4147-A177-3AD203B41FA5}">
                      <a16:colId xmlns:a16="http://schemas.microsoft.com/office/drawing/2014/main" val="1805246829"/>
                    </a:ext>
                  </a:extLst>
                </a:gridCol>
              </a:tblGrid>
              <a:tr h="568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FFFF"/>
                          </a:solidFill>
                          <a:effectLst/>
                        </a:rPr>
                        <a:t>Numero</a:t>
                      </a:r>
                      <a:r>
                        <a:rPr lang="it-IT" sz="1200" baseline="0" dirty="0">
                          <a:solidFill>
                            <a:srgbClr val="FFFFFF"/>
                          </a:solidFill>
                          <a:effectLst/>
                        </a:rPr>
                        <a:t> di partner/</a:t>
                      </a:r>
                      <a:r>
                        <a:rPr lang="sl-SI" sz="1200" baseline="0" dirty="0">
                          <a:solidFill>
                            <a:srgbClr val="FFFFFF"/>
                          </a:solidFill>
                          <a:effectLst/>
                        </a:rPr>
                        <a:t>Število partnerjev</a:t>
                      </a:r>
                      <a:r>
                        <a:rPr lang="it-IT" sz="1200" baseline="0" dirty="0">
                          <a:solidFill>
                            <a:srgbClr val="FFFFFF"/>
                          </a:solidFill>
                          <a:effectLst/>
                        </a:rPr>
                        <a:t>: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solidFill>
                            <a:srgbClr val="FFFFFF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12</a:t>
                      </a:r>
                      <a:endParaRPr lang="it-IT" sz="20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949910"/>
                  </a:ext>
                </a:extLst>
              </a:tr>
              <a:tr h="470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Durata del progetto/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Trajanje projekta: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27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/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04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/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2023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–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31/12/2025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45731"/>
                  </a:ext>
                </a:extLst>
              </a:tr>
              <a:tr h="360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Budget totale/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Celotni znesek: 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4.375.000,00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9964332"/>
                  </a:ext>
                </a:extLst>
              </a:tr>
              <a:tr h="721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Fondo europeo di sviluppo regionale (FESR)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Evropski sklad za regionalni razvoj (ESRR):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3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.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500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.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000,00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0045825"/>
                  </a:ext>
                </a:extLst>
              </a:tr>
              <a:tr h="721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Cofinanziamento pubblico italiano: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Italijansko javno sofinanciranje: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366.040,76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132441"/>
                  </a:ext>
                </a:extLst>
              </a:tr>
              <a:tr h="721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Cofinanziamento pubblico sloveno: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Slovensko javno sofinanciranje: 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508.959,24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654538"/>
                  </a:ext>
                </a:extLst>
              </a:tr>
              <a:tr h="721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Cofinanziamento privato/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Sofinanciranje privatnikov: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sl-SI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0,00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504951"/>
                  </a:ext>
                </a:extLst>
              </a:tr>
            </a:tbl>
          </a:graphicData>
        </a:graphic>
      </p:graphicFrame>
      <p:sp>
        <p:nvSpPr>
          <p:cNvPr id="9" name="Rectangle 21"/>
          <p:cNvSpPr/>
          <p:nvPr/>
        </p:nvSpPr>
        <p:spPr>
          <a:xfrm>
            <a:off x="5519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v </a:t>
            </a:r>
            <a:r>
              <a:rPr lang="it-IT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številkah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8247"/>
            <a:ext cx="3995936" cy="14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8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sp>
        <p:nvSpPr>
          <p:cNvPr id="115" name="Rectangle 21"/>
          <p:cNvSpPr/>
          <p:nvPr/>
        </p:nvSpPr>
        <p:spPr>
          <a:xfrm>
            <a:off x="5519936" y="1"/>
            <a:ext cx="5148064" cy="1123384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del </a:t>
            </a:r>
            <a:r>
              <a:rPr lang="sl-SI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2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rogetto</a:t>
            </a:r>
            <a:endParaRPr lang="it-IT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l-SI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8FE6560B-579E-3800-DB0B-D6D34BC2219F}"/>
              </a:ext>
            </a:extLst>
          </p:cNvPr>
          <p:cNvSpPr/>
          <p:nvPr/>
        </p:nvSpPr>
        <p:spPr>
          <a:xfrm>
            <a:off x="5519936" y="2"/>
            <a:ext cx="5148064" cy="8309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Poročilo o napredovanju projekta</a:t>
            </a: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Connettore diritto 4">
            <a:extLst>
              <a:ext uri="{FF2B5EF4-FFF2-40B4-BE49-F238E27FC236}">
                <a16:creationId xmlns:a16="http://schemas.microsoft.com/office/drawing/2014/main" id="{D45A4F49-E1FE-8D7B-7130-90D69F1C2BF4}"/>
              </a:ext>
            </a:extLst>
          </p:cNvPr>
          <p:cNvCxnSpPr>
            <a:cxnSpLocks/>
          </p:cNvCxnSpPr>
          <p:nvPr/>
        </p:nvCxnSpPr>
        <p:spPr>
          <a:xfrm>
            <a:off x="10279037" y="2452865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23A2432-56A8-0524-0B10-399C05D2559C}"/>
              </a:ext>
            </a:extLst>
          </p:cNvPr>
          <p:cNvSpPr txBox="1"/>
          <p:nvPr/>
        </p:nvSpPr>
        <p:spPr>
          <a:xfrm>
            <a:off x="1461615" y="3104052"/>
            <a:ext cx="778778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sl-SI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Glavni cilj je ustanovitev in delovanje čezmejnega koordinacijskega telesa oz. upravljalca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Skupna promocija povezanega teritorija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Skupna priprava turističnih programov, s trajnostnim turizmom z ovrednotenjem naravno in kulturno dediščino območja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Dvig kvalitete produktov in ponudnikov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Razvijanje trajnostne mobilnosti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1A1D978-78B4-3A52-C673-235C547F7E25}"/>
              </a:ext>
            </a:extLst>
          </p:cNvPr>
          <p:cNvSpPr txBox="1"/>
          <p:nvPr/>
        </p:nvSpPr>
        <p:spPr>
          <a:xfrm>
            <a:off x="1461615" y="1703474"/>
            <a:ext cx="10477849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KRAS-CARSO II</a:t>
            </a:r>
            <a:endParaRPr lang="sl-SI" sz="2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500"/>
              </a:spcBef>
              <a:defRPr/>
            </a:pPr>
            <a:r>
              <a:rPr lang="sl-SI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 upravljanje in trajnostni razvoj območja Matičnega Krasa</a:t>
            </a:r>
          </a:p>
          <a:p>
            <a:pPr>
              <a:spcBef>
                <a:spcPts val="500"/>
              </a:spcBef>
              <a:defRPr/>
            </a:pP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congiunta e sviluppo sostenibile dell’area del Carso classico</a:t>
            </a:r>
            <a:endParaRPr lang="sl-SI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sp>
        <p:nvSpPr>
          <p:cNvPr id="115" name="Rectangle 21"/>
          <p:cNvSpPr/>
          <p:nvPr/>
        </p:nvSpPr>
        <p:spPr>
          <a:xfrm>
            <a:off x="5519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D5E0E02-C161-84A6-243E-AC403E7F0A06}"/>
              </a:ext>
            </a:extLst>
          </p:cNvPr>
          <p:cNvSpPr txBox="1"/>
          <p:nvPr/>
        </p:nvSpPr>
        <p:spPr>
          <a:xfrm>
            <a:off x="1524000" y="1352537"/>
            <a:ext cx="10477849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fr-FR" sz="2400" b="1" dirty="0"/>
              <a:t>PROJEKT KRAS-CARSO II</a:t>
            </a:r>
            <a:endParaRPr lang="sl-SI" sz="2400" b="1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sl-SI" sz="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A0B03D5-480D-DDCD-4955-BC6194F49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78174"/>
              </p:ext>
            </p:extLst>
          </p:nvPr>
        </p:nvGraphicFramePr>
        <p:xfrm>
          <a:off x="1912691" y="1958411"/>
          <a:ext cx="7864078" cy="39720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1134">
                  <a:extLst>
                    <a:ext uri="{9D8B030D-6E8A-4147-A177-3AD203B41FA5}">
                      <a16:colId xmlns:a16="http://schemas.microsoft.com/office/drawing/2014/main" val="3024562230"/>
                    </a:ext>
                  </a:extLst>
                </a:gridCol>
                <a:gridCol w="1331554">
                  <a:extLst>
                    <a:ext uri="{9D8B030D-6E8A-4147-A177-3AD203B41FA5}">
                      <a16:colId xmlns:a16="http://schemas.microsoft.com/office/drawing/2014/main" val="3653417697"/>
                    </a:ext>
                  </a:extLst>
                </a:gridCol>
                <a:gridCol w="4815347">
                  <a:extLst>
                    <a:ext uri="{9D8B030D-6E8A-4147-A177-3AD203B41FA5}">
                      <a16:colId xmlns:a16="http://schemas.microsoft.com/office/drawing/2014/main" val="1499063762"/>
                    </a:ext>
                  </a:extLst>
                </a:gridCol>
                <a:gridCol w="936043">
                  <a:extLst>
                    <a:ext uri="{9D8B030D-6E8A-4147-A177-3AD203B41FA5}">
                      <a16:colId xmlns:a16="http://schemas.microsoft.com/office/drawing/2014/main" val="1327531797"/>
                    </a:ext>
                  </a:extLst>
                </a:gridCol>
              </a:tblGrid>
              <a:tr h="924991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Št. Partnerja</a:t>
                      </a:r>
                      <a:br>
                        <a:rPr lang="sl-SI" sz="1100" u="none" strike="noStrike" dirty="0">
                          <a:effectLst/>
                        </a:rPr>
                      </a:br>
                      <a:r>
                        <a:rPr lang="sl-SI" sz="1100" u="none" strike="noStrike" dirty="0">
                          <a:effectLst/>
                        </a:rPr>
                        <a:t>Numero Partner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Okrajšava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organizacije</a:t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r>
                        <a:rPr lang="it-IT" sz="1100" u="none" strike="noStrike" dirty="0">
                          <a:effectLst/>
                        </a:rPr>
                        <a:t>Nome abbreviato dell'organizzazione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Naziv organizacije v izvirnem jeziku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Nome organizzazione in lingua originale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Skupaj </a:t>
                      </a:r>
                      <a:br>
                        <a:rPr lang="sl-SI" sz="1100" u="none" strike="noStrike">
                          <a:effectLst/>
                        </a:rPr>
                      </a:br>
                      <a:r>
                        <a:rPr lang="sl-SI" sz="1100" u="none" strike="noStrike">
                          <a:effectLst/>
                        </a:rPr>
                        <a:t>Totale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375891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LP1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ORA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ORA Območna razvojna agencija Krasa in Brkinov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1.056.446 €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511257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Občina Sežana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Občina Sežana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700.001 €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0042015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Škocjanske jame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Javni zavod park Škocjanske jame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188.300 €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195291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ZRC SAZU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Znanstvenoraziskovalni center Slovenske akademije znanosti in umetnosti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120.001 €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06786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ZRSVN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Zavod Republike Slovenije za varstvo narave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120.000 €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797772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Turistica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Univerza na Primorskem - Universita’ del Litorale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240.000 €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096094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GeoZS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Geološki zavod Slovenije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120.049 €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255494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SGEO-RAFVG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Regione Autonoma Friuli Venezia Giulia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334.000 €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8768806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GAL Carso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GAL Carso- LAS Kras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530.000 €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9023672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PP10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Promoturismo 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Promoturismo Friuli Venezia Giulia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452.000 €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342066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PP11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UNITS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Università degli Studi di Trieste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334.200 €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606791"/>
                  </a:ext>
                </a:extLst>
              </a:tr>
              <a:tr h="21764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PP12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Geo-UNIPD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Università degli Studi di Padova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180.004 €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856345"/>
                  </a:ext>
                </a:extLst>
              </a:tr>
              <a:tr h="435290"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Skupaj</a:t>
                      </a:r>
                      <a:br>
                        <a:rPr lang="sl-SI" sz="1100" u="none" strike="noStrike" dirty="0">
                          <a:effectLst/>
                        </a:rPr>
                      </a:br>
                      <a:r>
                        <a:rPr lang="sl-SI" sz="1100" u="none" strike="noStrike" dirty="0">
                          <a:effectLst/>
                        </a:rPr>
                        <a:t>Totale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u="none" strike="noStrike" dirty="0">
                          <a:effectLst/>
                        </a:rPr>
                        <a:t>4.375.000 €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88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5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cxnSp>
        <p:nvCxnSpPr>
          <p:cNvPr id="5" name="Connettore diritto 4"/>
          <p:cNvCxnSpPr>
            <a:cxnSpLocks/>
          </p:cNvCxnSpPr>
          <p:nvPr/>
        </p:nvCxnSpPr>
        <p:spPr>
          <a:xfrm>
            <a:off x="10936448" y="1411049"/>
            <a:ext cx="0" cy="479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24000" y="6555467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UVODNO SREČANJE PROJEKTA </a:t>
            </a:r>
            <a:r>
              <a:rPr lang="it-IT" altLang="it-IT"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INCONTRO INTRODUTTIVO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200" i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Sežana. 31.5.2023</a:t>
            </a:r>
            <a:endParaRPr lang="en-US" altLang="it-IT" sz="1200" i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5519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B4F31-3415-1539-A521-5FA9242D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411049"/>
            <a:ext cx="4054801" cy="685174"/>
          </a:xfrm>
        </p:spPr>
        <p:txBody>
          <a:bodyPr>
            <a:normAutofit/>
          </a:bodyPr>
          <a:lstStyle/>
          <a:p>
            <a:r>
              <a:rPr lang="sl-SI" sz="2400" b="1" dirty="0">
                <a:cs typeface="Arial" panose="020B0604020202020204" pitchFamily="34" charset="0"/>
              </a:rPr>
              <a:t>Ključne </a:t>
            </a:r>
            <a:r>
              <a:rPr lang="fr-FR" sz="2400" b="1" dirty="0">
                <a:cs typeface="Arial" panose="020B0604020202020204" pitchFamily="34" charset="0"/>
              </a:rPr>
              <a:t>aktivnosti – prvi 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65597-1B8B-87E6-1C15-1E6C67E8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18" y="2225953"/>
            <a:ext cx="8892482" cy="4340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b="1" dirty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Vzpostavitev skupne strukture za trajnostno upravljanje čezmejnega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</a:rPr>
              <a:t>geoparka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 Kras-Carso: EZTS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- Nadgradnja obstoječih sprejemnih objektov (Mejni prehod Lipica, Info center Sesljan)</a:t>
            </a:r>
          </a:p>
          <a:p>
            <a:pPr marL="0" indent="0">
              <a:buNone/>
            </a:pPr>
            <a:r>
              <a:rPr lang="sl-SI" sz="1600" b="1" dirty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Nadaljevati z razvojem skupnega informacijskega sistema za skupno trženje produktov in razvijati komunikacijsko platformo</a:t>
            </a:r>
          </a:p>
          <a:p>
            <a:pPr marL="0" indent="0">
              <a:buNone/>
            </a:pPr>
            <a:r>
              <a:rPr lang="sl-SI" sz="1600" b="1" dirty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Izvajanje in nadgradnja inovativnih in celostnih turističnih produktov, ki temeljijo na naravnih in kulturnih lepotah Krasa in lokalnih ponudnikov: </a:t>
            </a:r>
          </a:p>
          <a:p>
            <a:pPr marL="466725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vzpostavitev čezmejnih turističnih poti z enotno označitvijo teritorija Krasa (pot kamna, pot burje, ipd.)</a:t>
            </a:r>
          </a:p>
          <a:p>
            <a:pPr marL="376238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izvajanje čezmejnih turističnih paketov in razvoj novega doživljajskega turizma</a:t>
            </a:r>
          </a:p>
          <a:p>
            <a:pPr marL="376238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organizacija čezmejnih dogodkov</a:t>
            </a:r>
          </a:p>
          <a:p>
            <a:pPr marL="376238" indent="-285750">
              <a:tabLst>
                <a:tab pos="357188" algn="l"/>
              </a:tabLst>
            </a:pPr>
            <a:endParaRPr lang="sl-SI" sz="1400" dirty="0">
              <a:solidFill>
                <a:schemeClr val="tx1"/>
              </a:solidFill>
            </a:endParaRPr>
          </a:p>
          <a:p>
            <a:pPr marL="90488" indent="0">
              <a:buNone/>
              <a:tabLst>
                <a:tab pos="357188" algn="l"/>
              </a:tabLst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28781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cxnSp>
        <p:nvCxnSpPr>
          <p:cNvPr id="5" name="Connettore diritto 4"/>
          <p:cNvCxnSpPr>
            <a:cxnSpLocks/>
          </p:cNvCxnSpPr>
          <p:nvPr/>
        </p:nvCxnSpPr>
        <p:spPr>
          <a:xfrm>
            <a:off x="10793835" y="1229622"/>
            <a:ext cx="0" cy="479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24000" y="6555467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UVODNO SREČANJE PROJEKTA </a:t>
            </a:r>
            <a:r>
              <a:rPr lang="it-IT" altLang="it-IT"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INCONTRO INTRODUTTIVO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200" i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Sežana. 31.5.2023</a:t>
            </a:r>
            <a:endParaRPr lang="en-US" altLang="it-IT" sz="1200" i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5519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689"/>
            <a:ext cx="3923928" cy="1397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B4F31-3415-1539-A521-5FA9242D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411049"/>
            <a:ext cx="4054801" cy="685174"/>
          </a:xfrm>
        </p:spPr>
        <p:txBody>
          <a:bodyPr>
            <a:normAutofit/>
          </a:bodyPr>
          <a:lstStyle/>
          <a:p>
            <a:r>
              <a:rPr lang="sl-SI" sz="2400" b="1" dirty="0">
                <a:cs typeface="Arial" panose="020B0604020202020204" pitchFamily="34" charset="0"/>
              </a:rPr>
              <a:t>Ključne </a:t>
            </a:r>
            <a:r>
              <a:rPr lang="fr-FR" sz="2400" b="1" dirty="0">
                <a:cs typeface="Arial" panose="020B0604020202020204" pitchFamily="34" charset="0"/>
              </a:rPr>
              <a:t>aktivnosti – </a:t>
            </a:r>
            <a:r>
              <a:rPr lang="sl-SI" sz="2400" b="1" dirty="0">
                <a:cs typeface="Arial" panose="020B0604020202020204" pitchFamily="34" charset="0"/>
              </a:rPr>
              <a:t>drug</a:t>
            </a:r>
            <a:r>
              <a:rPr lang="fr-FR" sz="2400" b="1" dirty="0">
                <a:cs typeface="Arial" panose="020B0604020202020204" pitchFamily="34" charset="0"/>
              </a:rPr>
              <a:t>i del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E1931F-E9AE-BC52-2FE4-A139B90A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662" y="2304618"/>
            <a:ext cx="7444669" cy="424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Kolektivna blagovna znamka – skupna znamka kakovosti.</a:t>
            </a:r>
          </a:p>
          <a:p>
            <a:pPr marL="0" indent="0">
              <a:buNone/>
            </a:pP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. Ozaveščanje in usposabljanje oziroma izobraževanje ponudnikov in akterjev v turizmu, ter  šolskih otrok.</a:t>
            </a:r>
          </a:p>
          <a:p>
            <a:pPr marL="0" indent="0">
              <a:buNone/>
            </a:pP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. Digitalizacija v turističnem sektorju bo prispevala k diverzifikaciji izdelkov.</a:t>
            </a:r>
          </a:p>
          <a:p>
            <a:pPr marL="0" indent="0">
              <a:buNone/>
            </a:pP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7. 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Spodbujati povezovanje gospodarskega in kulturnega sektorja z inovativnimi ali ustvarjalnimi vsebinami.</a:t>
            </a:r>
          </a:p>
          <a:p>
            <a:pPr marL="0" indent="0">
              <a:buNone/>
            </a:pP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8. 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Spodbujati trajnostno mobilnost in uporabo javnega prevoza za prebivalce in obiskovalce in izvajanje ukrepov za izboljšanje stanja na trajnostni mobilnosti, skrb za okolje – zelena shema.</a:t>
            </a:r>
          </a:p>
          <a:p>
            <a:pPr marL="0" indent="0">
              <a:buNone/>
            </a:pPr>
            <a:endParaRPr lang="sl-SI" sz="2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1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1524000" y="1227651"/>
            <a:ext cx="9143999" cy="492443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endParaRPr lang="it-IT" sz="260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160707"/>
            <a:ext cx="2253983" cy="8276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70" y="38260"/>
            <a:ext cx="3324594" cy="118393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1B1DE7B-B5E1-DAFE-9FCA-74AB84921AF1}"/>
              </a:ext>
            </a:extLst>
          </p:cNvPr>
          <p:cNvSpPr txBox="1"/>
          <p:nvPr/>
        </p:nvSpPr>
        <p:spPr>
          <a:xfrm>
            <a:off x="1671369" y="1231353"/>
            <a:ext cx="847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 </a:t>
            </a:r>
            <a:r>
              <a:rPr lang="sl-SI" sz="2400" b="1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Geopark</a:t>
            </a:r>
            <a:r>
              <a:rPr lang="sl-SI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Kras-Carso</a:t>
            </a:r>
          </a:p>
        </p:txBody>
      </p:sp>
      <p:pic>
        <p:nvPicPr>
          <p:cNvPr id="7" name="Online Media 6" title="Geopark Kras Carso">
            <a:hlinkClick r:id="" action="ppaction://media"/>
            <a:extLst>
              <a:ext uri="{FF2B5EF4-FFF2-40B4-BE49-F238E27FC236}">
                <a16:creationId xmlns:a16="http://schemas.microsoft.com/office/drawing/2014/main" id="{006849CF-BD53-2DC9-B275-B8BCFC4D17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87871" y="1773168"/>
            <a:ext cx="8162313" cy="46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1524000" y="1227651"/>
            <a:ext cx="9143999" cy="492443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endParaRPr lang="it-IT" sz="260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520813"/>
            <a:ext cx="9144000" cy="457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160707"/>
            <a:ext cx="2253983" cy="8276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70" y="38260"/>
            <a:ext cx="3324594" cy="118393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1B1DE7B-B5E1-DAFE-9FCA-74AB84921AF1}"/>
              </a:ext>
            </a:extLst>
          </p:cNvPr>
          <p:cNvSpPr txBox="1"/>
          <p:nvPr/>
        </p:nvSpPr>
        <p:spPr>
          <a:xfrm>
            <a:off x="1671369" y="1231353"/>
            <a:ext cx="847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 jama Vilenica – 390 let</a:t>
            </a:r>
          </a:p>
        </p:txBody>
      </p:sp>
      <p:pic>
        <p:nvPicPr>
          <p:cNvPr id="2" name="Online Media 1" title="ORA_Praznik-v-Vilenici_20-05-2023__IZJAVE-podnapisi_krajsi_V-01_2023-08-23">
            <a:hlinkClick r:id="" action="ppaction://media"/>
            <a:extLst>
              <a:ext uri="{FF2B5EF4-FFF2-40B4-BE49-F238E27FC236}">
                <a16:creationId xmlns:a16="http://schemas.microsoft.com/office/drawing/2014/main" id="{AA7B497E-35B0-DB5B-8A51-8105F2B1FC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48447" y="1777086"/>
            <a:ext cx="8201737" cy="46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03513" y="1847767"/>
            <a:ext cx="4392487" cy="293266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pPr algn="r">
              <a:defRPr/>
            </a:pPr>
            <a:r>
              <a:rPr lang="it-IT" sz="25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</a:t>
            </a:r>
            <a:r>
              <a:rPr lang="sl-SI" sz="25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hvHVA</a:t>
            </a:r>
            <a:r>
              <a:rPr lang="it-IT" sz="25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attenzione!</a:t>
            </a:r>
          </a:p>
          <a:p>
            <a:pPr algn="r">
              <a:defRPr/>
            </a:pPr>
            <a:r>
              <a:rPr lang="it-IT" sz="25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25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5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ornost</a:t>
            </a:r>
            <a:r>
              <a:rPr lang="sl-SI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 ZA POZORNOST</a:t>
            </a:r>
          </a:p>
          <a:p>
            <a:pPr algn="r"/>
            <a:endParaRPr lang="sl-SI" sz="1400" b="1" i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sl-SI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KRAS-CARSO II</a:t>
            </a:r>
            <a:r>
              <a:rPr lang="sl-SI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l-SI" sz="1400" b="1" i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sl-SI" sz="14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Aleš Vodičar - direktor </a:t>
            </a:r>
          </a:p>
          <a:p>
            <a:pPr algn="r"/>
            <a:r>
              <a:rPr lang="sl-SI" sz="11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Območna razvojna agencija Krasa in Brkinov d.o.o. </a:t>
            </a:r>
          </a:p>
          <a:p>
            <a:pPr algn="r"/>
            <a:r>
              <a:rPr lang="sl-SI" sz="11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 Krasa in Brkinov</a:t>
            </a:r>
          </a:p>
          <a:p>
            <a:pPr algn="r"/>
            <a:endParaRPr lang="it-IT" sz="1100" i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ttangolo 7"/>
          <p:cNvSpPr>
            <a:spLocks noChangeArrowheads="1"/>
          </p:cNvSpPr>
          <p:nvPr/>
        </p:nvSpPr>
        <p:spPr bwMode="auto">
          <a:xfrm>
            <a:off x="1524000" y="-3561"/>
            <a:ext cx="9144001" cy="1446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16270"/>
            <a:ext cx="9144000" cy="5026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884041" y="1720377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</a:t>
            </a:r>
            <a:r>
              <a:rPr lang="sl-SI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link a canali social/ </a:t>
            </a:r>
            <a:r>
              <a:rPr lang="sl-SI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 in povezave na socialne medije</a:t>
            </a:r>
            <a:endParaRPr lang="it-IT" sz="2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26113" y="3200214"/>
            <a:ext cx="386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</a:t>
            </a:r>
            <a:r>
              <a:rPr lang="sl-SI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sl-SI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it-IT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</a:t>
            </a:r>
            <a:r>
              <a:rPr lang="it-IT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kras</a:t>
            </a:r>
            <a:r>
              <a:rPr lang="it-IT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-carso-ii</a:t>
            </a:r>
            <a:endParaRPr lang="sl-SI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545" y="3043412"/>
            <a:ext cx="768054" cy="768054"/>
          </a:xfrm>
          <a:prstGeom prst="rect">
            <a:avLst/>
          </a:prstGeom>
        </p:spPr>
      </p:pic>
      <p:sp>
        <p:nvSpPr>
          <p:cNvPr id="32" name="Textfeld 5"/>
          <p:cNvSpPr txBox="1"/>
          <p:nvPr/>
        </p:nvSpPr>
        <p:spPr>
          <a:xfrm>
            <a:off x="1524125" y="4572922"/>
            <a:ext cx="914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progetto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Kras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-Carso II è co-finanziato dall’Unione europea nell’ambito del Programma Interreg VI-A Italia-Slovenia.</a:t>
            </a:r>
          </a:p>
          <a:p>
            <a:pPr algn="ctr"/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Kras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-Carso II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sofinancira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Evropska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unija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okviru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Interreg VI-A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Italija-Slovenija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26" y="4528035"/>
            <a:ext cx="9144000" cy="45719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94" y="-29894"/>
            <a:ext cx="4658607" cy="1731264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6380246" y="313286"/>
            <a:ext cx="4287755" cy="10772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trajnostni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območja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Matičnega</a:t>
            </a:r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Krasa</a:t>
            </a:r>
          </a:p>
          <a:p>
            <a:pPr defTabSz="914400" hangingPunct="0"/>
            <a:r>
              <a:rPr lang="it-IT" sz="1600" b="1" dirty="0">
                <a:solidFill>
                  <a:srgbClr val="DA5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congiunta e sviluppo sostenibile dell’area del Carso classico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103" y="-18249"/>
            <a:ext cx="4870143" cy="1734321"/>
          </a:xfrm>
          <a:prstGeom prst="rect">
            <a:avLst/>
          </a:prstGeom>
        </p:spPr>
      </p:pic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524000" y="6555467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Komen, 22.11.2023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220287" y="3922167"/>
            <a:ext cx="3409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257" y="6894044"/>
            <a:ext cx="7569200" cy="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63556" y="4967877"/>
            <a:ext cx="2864887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b="1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Partner di progetto/Projektni </a:t>
            </a:r>
            <a:r>
              <a:rPr lang="it-IT" altLang="it-IT" sz="1050" b="1" dirty="0" err="1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partnerji</a:t>
            </a:r>
            <a:r>
              <a:rPr lang="it-IT" altLang="it-IT" sz="1050" b="1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:</a:t>
            </a:r>
            <a:r>
              <a:rPr lang="it-IT" altLang="it-IT" sz="1050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endParaRPr lang="it-IT" alt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BC87D8-1415-1D3D-946E-EB04023077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5279054"/>
            <a:ext cx="6718300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BD1D4E7-8A7C-4D3B-D6AB-C0BAD003B0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622" y="5326054"/>
            <a:ext cx="966218" cy="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07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E11A3F34-FA54-45B2-87E1-400084AF5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55356"/>
              </p:ext>
            </p:extLst>
          </p:nvPr>
        </p:nvGraphicFramePr>
        <p:xfrm>
          <a:off x="542314" y="2043495"/>
          <a:ext cx="11317268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7268">
                  <a:extLst>
                    <a:ext uri="{9D8B030D-6E8A-4147-A177-3AD203B41FA5}">
                      <a16:colId xmlns:a16="http://schemas.microsoft.com/office/drawing/2014/main" val="44573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10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Geopark</a:t>
                      </a:r>
                      <a:r>
                        <a:rPr lang="sl-SI" sz="20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je območje edinstvenih geoloških značilnosti mednarodnega pomena, kjer se lahko dotaknete, raziščete in odkrijete izjemne pokrajine, kraje in ljudi ter se povežete s procesi, ki so oblikovali naš planet. Štirje stebri </a:t>
                      </a:r>
                      <a:r>
                        <a:rPr lang="sl-SI" sz="20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geoparka</a:t>
                      </a:r>
                      <a:r>
                        <a:rPr lang="sl-SI" sz="20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so, poleg glavnega, geološke dediščine še naravna, kulturna in nesnovna dediščina dotičnega območja (UNESCO, 2022).</a:t>
                      </a:r>
                    </a:p>
                    <a:p>
                      <a:pPr marL="0" lvl="0" indent="0"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sl-SI" sz="20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20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Geopark</a:t>
                      </a:r>
                      <a:r>
                        <a:rPr lang="sl-SI" sz="20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je oblika neformalnega varovanja, interpretacije, promocije in trženja geološke dediščine in ostalih vsebin, in kot tak ne pomeni dodatnih regulativnih omejitev ali omejitev gospodarskih dejavnosti, čeprav pomeni upravljanje v skladu z načeli varovanja okolja, dediščine in krajine. Preko povezovanja ponudnikov na lokalni in čezmejni ravni pa lahko predstavlja potencial za razvoj novih dejavnosti.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1307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1C2CC1A-1C69-B742-A6DA-FFE698BFCCAB}"/>
              </a:ext>
            </a:extLst>
          </p:cNvPr>
          <p:cNvSpPr txBox="1"/>
          <p:nvPr/>
        </p:nvSpPr>
        <p:spPr>
          <a:xfrm>
            <a:off x="4901184" y="794217"/>
            <a:ext cx="238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Kaj je </a:t>
            </a:r>
            <a:r>
              <a:rPr lang="sl-SI" sz="2400" b="1" kern="1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geopark</a:t>
            </a:r>
            <a:r>
              <a:rPr lang="sl-SI" sz="2400" b="1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60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preslikava&#10;&#10;Opis je samodejno ustvarjen">
            <a:extLst>
              <a:ext uri="{FF2B5EF4-FFF2-40B4-BE49-F238E27FC236}">
                <a16:creationId xmlns:a16="http://schemas.microsoft.com/office/drawing/2014/main" id="{206AB2F3-F4BF-DDAB-6ACC-E5B204E63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58" y="211756"/>
            <a:ext cx="9180129" cy="6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9B91-0CDA-0745-B2EC-6D8320E1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  <a:latin typeface="Trebuchet MS" panose="020B0603020202020204" pitchFamily="34" charset="0"/>
              </a:rPr>
              <a:t>Geopark in postopki potrditve na strani UNESCA</a:t>
            </a:r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8F01FE-C457-304E-BEDE-B6D9F4AE9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79095"/>
              </p:ext>
            </p:extLst>
          </p:nvPr>
        </p:nvGraphicFramePr>
        <p:xfrm>
          <a:off x="1463040" y="1963420"/>
          <a:ext cx="9486900" cy="411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752">
                  <a:extLst>
                    <a:ext uri="{9D8B030D-6E8A-4147-A177-3AD203B41FA5}">
                      <a16:colId xmlns:a16="http://schemas.microsoft.com/office/drawing/2014/main" val="2461141668"/>
                    </a:ext>
                  </a:extLst>
                </a:gridCol>
                <a:gridCol w="3596562">
                  <a:extLst>
                    <a:ext uri="{9D8B030D-6E8A-4147-A177-3AD203B41FA5}">
                      <a16:colId xmlns:a16="http://schemas.microsoft.com/office/drawing/2014/main" val="1293646632"/>
                    </a:ext>
                  </a:extLst>
                </a:gridCol>
                <a:gridCol w="3282586">
                  <a:extLst>
                    <a:ext uri="{9D8B030D-6E8A-4147-A177-3AD203B41FA5}">
                      <a16:colId xmlns:a16="http://schemas.microsoft.com/office/drawing/2014/main" val="1290306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POSTOPKI POTRDITVE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STRANI UNESCA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PREVERJANJE 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Dal 01/12/2019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1438"/>
                  </a:ext>
                </a:extLst>
              </a:tr>
              <a:tr h="411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Geopark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nastajanju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Kontakt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UNESCO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preko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nacionalnih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podporo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kandidaturi</a:t>
                      </a:r>
                      <a:endParaRPr lang="it-IT" sz="1200" dirty="0">
                        <a:solidFill>
                          <a:srgbClr val="222222"/>
                        </a:solidFill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 –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junij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684755"/>
                  </a:ext>
                </a:extLst>
              </a:tr>
              <a:tr h="411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Geopark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nastajanju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Geopark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nastajanju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kandidira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mrežo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GGN UNESCO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pošlje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Pismo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nameri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najbolje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</a:t>
                      </a: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it-IT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julijem</a:t>
                      </a:r>
                      <a:endParaRPr lang="it-IT" sz="1200" dirty="0">
                        <a:solidFill>
                          <a:srgbClr val="222222"/>
                        </a:solidFill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Zadnji</a:t>
                      </a: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oddajo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30/06/202</a:t>
                      </a:r>
                      <a:r>
                        <a:rPr lang="sl-SI" sz="1200" dirty="0">
                          <a:solidFill>
                            <a:srgbClr val="222222"/>
                          </a:solidFill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929764"/>
                  </a:ext>
                </a:extLst>
              </a:tr>
              <a:tr h="411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UNESCO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PREVERJANJE POPOLNOSTI DOKUMENTACIJE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Do 01/12/202</a:t>
                      </a:r>
                      <a:r>
                        <a:rPr lang="sl-SI" sz="1200" dirty="0"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373493"/>
                  </a:ext>
                </a:extLst>
              </a:tr>
              <a:tr h="411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UNESCO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OCENJEVANJE DOKUMENTACIJE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Trebuchet MS" panose="020B0703020202090204" pitchFamily="34" charset="0"/>
                        </a:rPr>
                        <a:t>Končano</a:t>
                      </a: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 do 30/04/202</a:t>
                      </a:r>
                      <a:r>
                        <a:rPr lang="sl-SI" sz="1200" dirty="0"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933467"/>
                  </a:ext>
                </a:extLst>
              </a:tr>
              <a:tr h="445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UNESCO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OCENJEVANJE, OBISK NA KRAJU SAMEM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Od 01/05/202</a:t>
                      </a:r>
                      <a:r>
                        <a:rPr lang="sl-SI" sz="1200" dirty="0"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3908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UNESCO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PRIPOROČILA 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Trebuchet MS" panose="020B0703020202090204" pitchFamily="34" charset="0"/>
                        </a:rPr>
                        <a:t>September-Oktober</a:t>
                      </a: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 202</a:t>
                      </a:r>
                      <a:r>
                        <a:rPr lang="sl-SI" sz="1200" dirty="0"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225450"/>
                  </a:ext>
                </a:extLst>
              </a:tr>
              <a:tr h="841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703020202090204" pitchFamily="34" charset="0"/>
                        </a:rPr>
                        <a:t>UNESCO</a:t>
                      </a:r>
                      <a:endParaRPr lang="fr-FR" sz="110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ODLOČITEV UNESCA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Trebuchet MS" panose="020B0703020202090204" pitchFamily="34" charset="0"/>
                        </a:rPr>
                        <a:t>Pomlad</a:t>
                      </a:r>
                      <a:r>
                        <a:rPr lang="it-IT" sz="1200" dirty="0">
                          <a:effectLst/>
                          <a:latin typeface="Trebuchet MS" panose="020B0703020202090204" pitchFamily="34" charset="0"/>
                        </a:rPr>
                        <a:t> 202</a:t>
                      </a:r>
                      <a:r>
                        <a:rPr lang="sl-SI" sz="1200" dirty="0"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fr-FR" sz="11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29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2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E11A3F34-FA54-45B2-87E1-400084AF5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305460"/>
              </p:ext>
            </p:extLst>
          </p:nvPr>
        </p:nvGraphicFramePr>
        <p:xfrm>
          <a:off x="4457700" y="805032"/>
          <a:ext cx="3276600" cy="54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445730102"/>
                    </a:ext>
                  </a:extLst>
                </a:gridCol>
              </a:tblGrid>
              <a:tr h="545041">
                <a:tc>
                  <a:txBody>
                    <a:bodyPr/>
                    <a:lstStyle/>
                    <a:p>
                      <a:pPr algn="ctr"/>
                      <a:r>
                        <a:rPr lang="sl-SI" sz="24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Kaj je EZTS?</a:t>
                      </a:r>
                      <a:endParaRPr lang="sl-SI" sz="18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1307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BE22298-17FC-4DF4-8B2B-6D1F27CBD63F}"/>
              </a:ext>
            </a:extLst>
          </p:cNvPr>
          <p:cNvSpPr txBox="1"/>
          <p:nvPr/>
        </p:nvSpPr>
        <p:spPr>
          <a:xfrm>
            <a:off x="806427" y="1711740"/>
            <a:ext cx="1041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Evropsko </a:t>
            </a:r>
            <a:r>
              <a:rPr lang="sl-SI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zduženje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za teritorialno sodelovanje (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EZTS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je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pravni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instrument, ki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teritorialnim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oblastem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iz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različnih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držav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Evropske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unije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(EU)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omogoča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ustanavljanje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pravn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osebnost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ki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lahko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deluje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imenu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za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račun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svojih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članov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Člani EZTS so lahko:</a:t>
            </a:r>
          </a:p>
          <a:p>
            <a:endParaRPr lang="sl-SI" sz="20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• nacionalni, regionalni in lokalni javni organi upravljanja;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• javna podjetja ali osebe javnega prava;</a:t>
            </a:r>
          </a:p>
          <a:p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• združenja, sestavljena iz organov katere koli od zgoraj omenjenih entitet.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87C67FF-3527-4093-2249-A9F2E64071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189" y="3938744"/>
            <a:ext cx="3051416" cy="2159991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58D9368-D0C6-F157-EE0B-1DF79BB64321}"/>
              </a:ext>
            </a:extLst>
          </p:cNvPr>
          <p:cNvSpPr txBox="1"/>
          <p:nvPr/>
        </p:nvSpPr>
        <p:spPr>
          <a:xfrm>
            <a:off x="806427" y="4346379"/>
            <a:ext cx="5755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P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rese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ga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ovire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katerimi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so se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soočale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zlasti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regionalne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lokalne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oblasti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uresničevanju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upravljanju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ukrepov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teritorialnega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sodelovanja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kontekstu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različnih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nacionalnih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zakonodaj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postopkov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52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811363-853E-BF18-6F50-1B884B9C1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B2BC7C14-D050-2CCC-2480-7413943ED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374" y="729846"/>
            <a:ext cx="425133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kern="1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Geopark</a:t>
            </a:r>
            <a:r>
              <a:rPr lang="sl-SI" sz="2400" b="1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v povezavi z EZTS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D294520-A026-6E3E-D166-4B97465F80C7}"/>
              </a:ext>
            </a:extLst>
          </p:cNvPr>
          <p:cNvSpPr txBox="1"/>
          <p:nvPr/>
        </p:nvSpPr>
        <p:spPr>
          <a:xfrm>
            <a:off x="2041743" y="2148214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err="1">
                <a:latin typeface="Trebuchet MS" panose="020B0603020202020204" pitchFamily="34" charset="0"/>
              </a:rPr>
              <a:t>Geopark</a:t>
            </a:r>
            <a:r>
              <a:rPr lang="sl-SI" dirty="0"/>
              <a:t>:</a:t>
            </a:r>
          </a:p>
        </p:txBody>
      </p:sp>
      <p:pic>
        <p:nvPicPr>
          <p:cNvPr id="7" name="Grafika 5" descr="Kladivo">
            <a:extLst>
              <a:ext uri="{FF2B5EF4-FFF2-40B4-BE49-F238E27FC236}">
                <a16:creationId xmlns:a16="http://schemas.microsoft.com/office/drawing/2014/main" id="{2D4FCF24-90B0-0904-61EA-3585911C7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431" y="2850804"/>
            <a:ext cx="914400" cy="914400"/>
          </a:xfrm>
          <a:prstGeom prst="rect">
            <a:avLst/>
          </a:prstGeom>
        </p:spPr>
      </p:pic>
      <p:pic>
        <p:nvPicPr>
          <p:cNvPr id="8" name="Grafika 12" descr="Žeblji">
            <a:extLst>
              <a:ext uri="{FF2B5EF4-FFF2-40B4-BE49-F238E27FC236}">
                <a16:creationId xmlns:a16="http://schemas.microsoft.com/office/drawing/2014/main" id="{C4948E18-1844-B3CC-F510-A30D64EA4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5923" y="3096194"/>
            <a:ext cx="914400" cy="9144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2CE0DE9-5E57-41BC-DE60-A86A5F8CC8AE}"/>
              </a:ext>
            </a:extLst>
          </p:cNvPr>
          <p:cNvSpPr txBox="1"/>
          <p:nvPr/>
        </p:nvSpPr>
        <p:spPr>
          <a:xfrm>
            <a:off x="4287271" y="214821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latin typeface="Trebuchet MS" panose="020B0603020202020204" pitchFamily="34" charset="0"/>
              </a:rPr>
              <a:t>EZTS:</a:t>
            </a:r>
            <a:endParaRPr lang="sl-SI" dirty="0"/>
          </a:p>
        </p:txBody>
      </p:sp>
      <p:pic>
        <p:nvPicPr>
          <p:cNvPr id="11" name="Grafika 7" descr="Moški">
            <a:extLst>
              <a:ext uri="{FF2B5EF4-FFF2-40B4-BE49-F238E27FC236}">
                <a16:creationId xmlns:a16="http://schemas.microsoft.com/office/drawing/2014/main" id="{2640CD3F-7B2C-D024-5220-63FA957A0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5410" y="2842739"/>
            <a:ext cx="914400" cy="914400"/>
          </a:xfrm>
          <a:prstGeom prst="rect">
            <a:avLst/>
          </a:prstGeom>
        </p:spPr>
      </p:pic>
      <p:pic>
        <p:nvPicPr>
          <p:cNvPr id="12" name="Grafika 11" descr="Uporabniki">
            <a:extLst>
              <a:ext uri="{FF2B5EF4-FFF2-40B4-BE49-F238E27FC236}">
                <a16:creationId xmlns:a16="http://schemas.microsoft.com/office/drawing/2014/main" id="{C9359732-A186-1FFF-E96A-D03FA3E8D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6579" y="4954694"/>
            <a:ext cx="914400" cy="914400"/>
          </a:xfrm>
          <a:prstGeom prst="rect">
            <a:avLst/>
          </a:prstGeom>
        </p:spPr>
      </p:pic>
      <p:pic>
        <p:nvPicPr>
          <p:cNvPr id="1026" name="Picture 2" descr="žebelj – NAROBESVET">
            <a:extLst>
              <a:ext uri="{FF2B5EF4-FFF2-40B4-BE49-F238E27FC236}">
                <a16:creationId xmlns:a16="http://schemas.microsoft.com/office/drawing/2014/main" id="{CCE6990E-2843-1EF3-8DC6-476F3F72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44" y="1985684"/>
            <a:ext cx="3904135" cy="22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EECEDB7-D768-3037-F00D-A2C886609590}"/>
              </a:ext>
            </a:extLst>
          </p:cNvPr>
          <p:cNvSpPr txBox="1"/>
          <p:nvPr/>
        </p:nvSpPr>
        <p:spPr>
          <a:xfrm>
            <a:off x="3467921" y="2850804"/>
            <a:ext cx="51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F631135-1438-0104-20ED-ABA0ADE064C0}"/>
              </a:ext>
            </a:extLst>
          </p:cNvPr>
          <p:cNvSpPr txBox="1"/>
          <p:nvPr/>
        </p:nvSpPr>
        <p:spPr>
          <a:xfrm>
            <a:off x="5816933" y="2850804"/>
            <a:ext cx="51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latin typeface="Trebuchet MS" panose="020B0603020202020204" pitchFamily="34" charset="0"/>
              </a:rPr>
              <a:t>=</a:t>
            </a:r>
          </a:p>
        </p:txBody>
      </p:sp>
      <p:pic>
        <p:nvPicPr>
          <p:cNvPr id="16" name="Grafika 8" descr="Prizor s hribom">
            <a:extLst>
              <a:ext uri="{FF2B5EF4-FFF2-40B4-BE49-F238E27FC236}">
                <a16:creationId xmlns:a16="http://schemas.microsoft.com/office/drawing/2014/main" id="{BC368D50-9A1D-2489-BD69-8CCC4DE77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1658" y="4446754"/>
            <a:ext cx="914400" cy="914400"/>
          </a:xfrm>
          <a:prstGeom prst="rect">
            <a:avLst/>
          </a:prstGeom>
        </p:spPr>
      </p:pic>
      <p:pic>
        <p:nvPicPr>
          <p:cNvPr id="18" name="Grafika 9" descr="Kovanci">
            <a:extLst>
              <a:ext uri="{FF2B5EF4-FFF2-40B4-BE49-F238E27FC236}">
                <a16:creationId xmlns:a16="http://schemas.microsoft.com/office/drawing/2014/main" id="{B74AF438-9632-BFA6-620D-1D0230E35F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0011" y="4413159"/>
            <a:ext cx="914400" cy="914400"/>
          </a:xfrm>
          <a:prstGeom prst="rect">
            <a:avLst/>
          </a:prstGeom>
        </p:spPr>
      </p:pic>
      <p:pic>
        <p:nvPicPr>
          <p:cNvPr id="19" name="Grafika 10" descr="Trend rasti">
            <a:extLst>
              <a:ext uri="{FF2B5EF4-FFF2-40B4-BE49-F238E27FC236}">
                <a16:creationId xmlns:a16="http://schemas.microsoft.com/office/drawing/2014/main" id="{9C5BAAC0-69FF-B232-AF94-B07EAA1538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26376" y="4459126"/>
            <a:ext cx="914400" cy="914400"/>
          </a:xfrm>
          <a:prstGeom prst="rect">
            <a:avLst/>
          </a:prstGeom>
        </p:spPr>
      </p:pic>
      <p:pic>
        <p:nvPicPr>
          <p:cNvPr id="21" name="Grafika 20" descr="Uporabniki">
            <a:extLst>
              <a:ext uri="{FF2B5EF4-FFF2-40B4-BE49-F238E27FC236}">
                <a16:creationId xmlns:a16="http://schemas.microsoft.com/office/drawing/2014/main" id="{BD8E0FED-66AF-AC29-3DD6-05A104CAC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1461" y="4736565"/>
            <a:ext cx="914400" cy="914400"/>
          </a:xfrm>
          <a:prstGeom prst="rect">
            <a:avLst/>
          </a:prstGeom>
        </p:spPr>
      </p:pic>
      <p:pic>
        <p:nvPicPr>
          <p:cNvPr id="23" name="Grafika 22" descr="Uporabniki">
            <a:extLst>
              <a:ext uri="{FF2B5EF4-FFF2-40B4-BE49-F238E27FC236}">
                <a16:creationId xmlns:a16="http://schemas.microsoft.com/office/drawing/2014/main" id="{C587CC43-9AC8-5A49-5194-154CA8242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271" y="5411894"/>
            <a:ext cx="914400" cy="914400"/>
          </a:xfrm>
          <a:prstGeom prst="rect">
            <a:avLst/>
          </a:prstGeom>
        </p:spPr>
      </p:pic>
      <p:pic>
        <p:nvPicPr>
          <p:cNvPr id="25" name="Grafika 24" descr="Uporabniki">
            <a:extLst>
              <a:ext uri="{FF2B5EF4-FFF2-40B4-BE49-F238E27FC236}">
                <a16:creationId xmlns:a16="http://schemas.microsoft.com/office/drawing/2014/main" id="{62ED1E27-A4FA-9266-E10F-9C72C1DDC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45919" y="5436602"/>
            <a:ext cx="914400" cy="914400"/>
          </a:xfrm>
          <a:prstGeom prst="rect">
            <a:avLst/>
          </a:prstGeom>
        </p:spPr>
      </p:pic>
      <p:cxnSp>
        <p:nvCxnSpPr>
          <p:cNvPr id="30" name="Povezovalnik: kolenski 29">
            <a:extLst>
              <a:ext uri="{FF2B5EF4-FFF2-40B4-BE49-F238E27FC236}">
                <a16:creationId xmlns:a16="http://schemas.microsoft.com/office/drawing/2014/main" id="{69F3D510-9375-D4EB-7CED-402A710474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55504" y="5470196"/>
            <a:ext cx="3904133" cy="398897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9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E11A3F34-FA54-45B2-87E1-400084AF5D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06521" y="357221"/>
          <a:ext cx="7744968" cy="76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968">
                  <a:extLst>
                    <a:ext uri="{9D8B030D-6E8A-4147-A177-3AD203B41FA5}">
                      <a16:colId xmlns:a16="http://schemas.microsoft.com/office/drawing/2014/main" val="445730102"/>
                    </a:ext>
                  </a:extLst>
                </a:gridCol>
              </a:tblGrid>
              <a:tr h="767396">
                <a:tc>
                  <a:txBody>
                    <a:bodyPr/>
                    <a:lstStyle/>
                    <a:p>
                      <a:pPr algn="ctr"/>
                      <a:r>
                        <a:rPr lang="sl-SI" sz="24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Kaj je EZTS?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sl-SI" sz="18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1307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BE22298-17FC-4DF4-8B2B-6D1F27CBD63F}"/>
              </a:ext>
            </a:extLst>
          </p:cNvPr>
          <p:cNvSpPr txBox="1"/>
          <p:nvPr/>
        </p:nvSpPr>
        <p:spPr>
          <a:xfrm>
            <a:off x="889000" y="1124617"/>
            <a:ext cx="1041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EZTS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omogoča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  <a:endParaRPr lang="sl-SI" sz="20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široko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partnerstvo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ki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lahko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vključuje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različne nivoje javnih institucij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razširjeno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področje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dejavnosti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saj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pokriva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celotno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lestvico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sodelovanja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čezmejno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medregionalno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transnacionalno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z in brez finančne podpore EU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  <a:endParaRPr lang="sl-SI" sz="20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aktivnosti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za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premagovanje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ovir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notranjega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trga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  <a:endParaRPr lang="en-GB" sz="20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cilj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ki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jih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mogoče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prilagoditi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vsem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vrstam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sodelovanja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dejavnostim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namenjenim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„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poenostavitvi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pospeševanju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teritorialnega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sodelovanja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za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krepitev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ekonomske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socialne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kohezije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“; 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realna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možnost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ukrepanja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: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glede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to, da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ima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pravno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sposobnost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lahko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zaposluje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osebje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sklepa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pogodbe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razpisuje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natečaje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upravlja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infrastruktur</a:t>
            </a:r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o,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opravlja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storitev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splošnega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gospodarskega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pomena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in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vodi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skupni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proračun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za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uresničitev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nalog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ki so mu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jih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zaupali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njegovi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člani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sl-SI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/>
            <a:endParaRPr lang="sl-SI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/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Člani EZTS lahko omejijo njegove naloge, če je ta omejitev v skladu z uredbo.</a:t>
            </a:r>
          </a:p>
          <a:p>
            <a:pPr lvl="1"/>
            <a:r>
              <a:rPr lang="sl-S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EZTS ne izvajajo pristojnosti ali dolžnosti, ki ščitijo splošni interes države članice ali njenih organov. Torej kakršne koli naloge policijskih in regulativnih pooblastil, pravosodja in zunanje politike so izrecno izključene.</a:t>
            </a:r>
          </a:p>
          <a:p>
            <a:pPr lvl="1"/>
            <a:endParaRPr lang="sl-SI" sz="20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5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789C5-AF97-F27C-A79F-624533A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41" y="2034859"/>
            <a:ext cx="10320316" cy="4315837"/>
          </a:xfrm>
        </p:spPr>
        <p:txBody>
          <a:bodyPr>
            <a:normAutofit/>
          </a:bodyPr>
          <a:lstStyle/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koordinacija in izvajanje projektov (ne bo več podvajanja, temveč se bodo vsebine dopolnjevale in nadgrajevale) za uravnotežen in enakovreden razvoj celotnega teritorija;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več možnosti za uspešno pridobljene projekte sofinancirane s strani EU; 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več ponudb za sodelovanje v projektih in več potencialnih projektnih partnerjev; 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lahko nastopa v vlogi vodilnega partnerja, partnerja ali neposrednega upravičenca; 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potencialna možnost direktnega pridobivanja EU sredstev (preko Programa </a:t>
            </a:r>
            <a:r>
              <a:rPr lang="sl-SI" dirty="0" err="1">
                <a:solidFill>
                  <a:schemeClr val="tx1"/>
                </a:solidFill>
                <a:latin typeface="Trebuchet MS" panose="020B0603020202020204" pitchFamily="34" charset="0"/>
              </a:rPr>
              <a:t>Interreg</a:t>
            </a: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ali Evropske komisije);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izvajanje dogovorjenih nalog oz. aktivnosti za občine in s tem razbremenitev občin;</a:t>
            </a:r>
          </a:p>
          <a:p>
            <a:pPr marL="180975" indent="-179388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skupna struktura lahko izboljša rabo javnih sredstev. Skupna uporaba javne infrastrukture je pomemben primer te koristi;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9B7854D-202D-A0F6-4B95-8253E89B9D1D}"/>
              </a:ext>
            </a:extLst>
          </p:cNvPr>
          <p:cNvSpPr txBox="1"/>
          <p:nvPr/>
        </p:nvSpPr>
        <p:spPr>
          <a:xfrm>
            <a:off x="1007387" y="916237"/>
            <a:ext cx="10477849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sl-SI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Koristi, ki nam jih prinaša EZTS kot upravljavec čezmejnega </a:t>
            </a:r>
            <a:r>
              <a:rPr lang="sl-SI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geoparka</a:t>
            </a:r>
            <a:endParaRPr lang="sl-SI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buNone/>
              <a:defRPr/>
            </a:pPr>
            <a:endParaRPr lang="sl-SI" sz="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2729</Words>
  <Application>Microsoft Office PowerPoint</Application>
  <PresentationFormat>Širokozaslonsko</PresentationFormat>
  <Paragraphs>395</Paragraphs>
  <Slides>28</Slides>
  <Notes>10</Notes>
  <HiddenSlides>0</HiddenSlides>
  <MMClips>2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Trebuchet MS</vt:lpstr>
      <vt:lpstr>Wingdings</vt:lpstr>
      <vt:lpstr>Retrospektiva</vt:lpstr>
      <vt:lpstr>Predstavitev projekta KRAS-CARSO II s poudarkom na stanju ustanavljanja Geoparka Kras-Carso in Evropskega združenja za teritorialno sodelovanje (EZTS Kras-Carso)             Komen, 22.11.2023              </vt:lpstr>
      <vt:lpstr>PowerPointova predstavitev</vt:lpstr>
      <vt:lpstr>PowerPointova predstavitev</vt:lpstr>
      <vt:lpstr>PowerPointova predstavitev</vt:lpstr>
      <vt:lpstr>Geopark in postopki potrditve na strani UNESCA</vt:lpstr>
      <vt:lpstr>PowerPointova predstavitev</vt:lpstr>
      <vt:lpstr>Geopark v povezavi z EZTS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SHEMA DELOVNJA EZTS</vt:lpstr>
      <vt:lpstr>Pripravljena gradiva za EZTS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Ključne aktivnosti – prvi del</vt:lpstr>
      <vt:lpstr>Ključne aktivnosti – drugi del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Fedrigo</dc:creator>
  <cp:lastModifiedBy>Andreja Štok</cp:lastModifiedBy>
  <cp:revision>55</cp:revision>
  <cp:lastPrinted>2021-09-15T09:38:13Z</cp:lastPrinted>
  <dcterms:created xsi:type="dcterms:W3CDTF">2021-09-13T05:57:22Z</dcterms:created>
  <dcterms:modified xsi:type="dcterms:W3CDTF">2023-11-13T10:38:46Z</dcterms:modified>
</cp:coreProperties>
</file>